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8" r:id="rId2"/>
    <p:sldId id="283" r:id="rId3"/>
    <p:sldId id="289" r:id="rId4"/>
    <p:sldId id="285" r:id="rId5"/>
    <p:sldId id="257" r:id="rId6"/>
    <p:sldId id="284" r:id="rId7"/>
    <p:sldId id="258" r:id="rId8"/>
    <p:sldId id="270" r:id="rId9"/>
    <p:sldId id="275" r:id="rId10"/>
    <p:sldId id="274" r:id="rId11"/>
    <p:sldId id="261" r:id="rId12"/>
    <p:sldId id="280" r:id="rId13"/>
    <p:sldId id="281" r:id="rId14"/>
    <p:sldId id="286" r:id="rId15"/>
    <p:sldId id="271" r:id="rId16"/>
    <p:sldId id="282" r:id="rId17"/>
    <p:sldId id="277" r:id="rId18"/>
    <p:sldId id="278" r:id="rId19"/>
  </p:sldIdLst>
  <p:sldSz cx="12192000" cy="6858000"/>
  <p:notesSz cx="6858000" cy="99456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ijs Begheyn" initials="mB" lastIdx="1" clrIdx="0">
    <p:extLst/>
  </p:cmAuthor>
  <p:cmAuthor id="2" name="matthijs Begheyn" initials="mB [2]" lastIdx="1" clrIdx="1">
    <p:extLst/>
  </p:cmAuthor>
  <p:cmAuthor id="3" name="matthijs Begheyn" initials="mB [3]" lastIdx="1" clrIdx="2">
    <p:extLst/>
  </p:cmAuthor>
  <p:cmAuthor id="4" name="matthijs Begheyn" initials="mB [4]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0" d="100"/>
          <a:sy n="110" d="100"/>
        </p:scale>
        <p:origin x="59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E759A-3C3D-4F7E-A784-E5ACBF75BF7E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595D1-CC89-493B-BDD9-73715E28E8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755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36A87-8EF5-5640-8FD9-C16E5D846907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3B4BB-7CF2-C044-A7E0-513E53E8E7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9487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F08225-4578-0F44-B214-66408EDB8931}" type="slidenum">
              <a:rPr lang="nl-NL" altLang="nl-NL"/>
              <a:pPr/>
              <a:t>5</a:t>
            </a:fld>
            <a:endParaRPr lang="nl-NL" altLang="nl-NL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altLang="nl-NL"/>
              <a:t>- Grappig dat weer slechter te voorspellen is dan klimaat</a:t>
            </a:r>
          </a:p>
        </p:txBody>
      </p:sp>
    </p:spTree>
    <p:extLst>
      <p:ext uri="{BB962C8B-B14F-4D97-AF65-F5344CB8AC3E}">
        <p14:creationId xmlns:p14="http://schemas.microsoft.com/office/powerpoint/2010/main" val="87163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3345-58EE-7745-B8A5-D1DF77A82FCD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5CA-E1BD-2C43-B5A9-895CEFB43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657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3345-58EE-7745-B8A5-D1DF77A82FCD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5CA-E1BD-2C43-B5A9-895CEFB43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5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3345-58EE-7745-B8A5-D1DF77A82FCD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5CA-E1BD-2C43-B5A9-895CEFB43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16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3345-58EE-7745-B8A5-D1DF77A82FCD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5CA-E1BD-2C43-B5A9-895CEFB43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988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3345-58EE-7745-B8A5-D1DF77A82FCD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5CA-E1BD-2C43-B5A9-895CEFB43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39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3345-58EE-7745-B8A5-D1DF77A82FCD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5CA-E1BD-2C43-B5A9-895CEFB43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59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3345-58EE-7745-B8A5-D1DF77A82FCD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5CA-E1BD-2C43-B5A9-895CEFB43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5958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3345-58EE-7745-B8A5-D1DF77A82FCD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5CA-E1BD-2C43-B5A9-895CEFB43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4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3345-58EE-7745-B8A5-D1DF77A82FCD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5CA-E1BD-2C43-B5A9-895CEFB43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67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3345-58EE-7745-B8A5-D1DF77A82FCD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5CA-E1BD-2C43-B5A9-895CEFB43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5025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3345-58EE-7745-B8A5-D1DF77A82FCD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95CA-E1BD-2C43-B5A9-895CEFB43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79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03345-58EE-7745-B8A5-D1DF77A82FCD}" type="datetimeFigureOut">
              <a:rPr lang="nl-NL" smtClean="0"/>
              <a:t>30-3-2016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B95CA-E1BD-2C43-B5A9-895CEFB43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89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gijs.vandelogt@hot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hyperlink" Target="mailto:g.vanderlogt@osgs.n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gijs.vandelogt@hot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hyperlink" Target="mailto:g.vanderlogt@osgs.n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hyperlink" Target="http://www.npo.nl/nos-journaal/15-03-2016/POW_0299075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641" y="1339850"/>
            <a:ext cx="4393741" cy="446961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0" y="0"/>
            <a:ext cx="10445578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 			Module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</a:t>
            </a:r>
            <a:r>
              <a:rPr lang="nl-NL" altLang="nl-NL" sz="2400" dirty="0">
                <a:solidFill>
                  <a:srgbClr val="FF0000"/>
                </a:solidFill>
              </a:rPr>
              <a:t>	</a:t>
            </a:r>
            <a:r>
              <a:rPr lang="nl-NL" altLang="nl-NL" sz="2400" dirty="0" smtClean="0">
                <a:solidFill>
                  <a:srgbClr val="FF0000"/>
                </a:solidFill>
              </a:rPr>
              <a:t>		</a:t>
            </a:r>
            <a:endParaRPr lang="nl-NL" altLang="nl-NL" sz="3200" dirty="0">
              <a:solidFill>
                <a:srgbClr val="FF3300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636" y="2008401"/>
            <a:ext cx="5680364" cy="319236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511636" y="1350960"/>
            <a:ext cx="457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Van L. nr. R.: Bernadet, Laurens, Luuk en Anno aan de slag met data verwerken!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3733691" y="5516535"/>
            <a:ext cx="83496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u="sng" dirty="0" smtClean="0"/>
              <a:t>Workshop verzorgd door:</a:t>
            </a:r>
          </a:p>
          <a:p>
            <a:endParaRPr lang="nl-NL" sz="2400" dirty="0" smtClean="0"/>
          </a:p>
          <a:p>
            <a:r>
              <a:rPr lang="nl-NL" sz="2400" dirty="0" smtClean="0"/>
              <a:t>Matthijs </a:t>
            </a:r>
            <a:r>
              <a:rPr lang="nl-NL" sz="2400" dirty="0" err="1" smtClean="0"/>
              <a:t>Begheyn</a:t>
            </a:r>
            <a:r>
              <a:rPr lang="nl-NL" sz="2400" dirty="0" smtClean="0"/>
              <a:t> (GLOBE NL) en Gijs van de Logt (docent AK OLZ)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62002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-1" y="1180255"/>
            <a:ext cx="118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u="sng" dirty="0" smtClean="0"/>
              <a:t>Voorbeeld projectrichtingen / Lesopdrachten </a:t>
            </a:r>
            <a:r>
              <a:rPr lang="nl-NL" sz="2400" u="sng" dirty="0" smtClean="0">
                <a:sym typeface="Wingdings" panose="05000000000000000000" pitchFamily="2" charset="2"/>
              </a:rPr>
              <a:t>en hun </a:t>
            </a:r>
            <a:r>
              <a:rPr lang="nl-NL" sz="2400" u="sng" dirty="0" smtClean="0"/>
              <a:t>onderzoeksvragen Weer &amp; </a:t>
            </a:r>
            <a:r>
              <a:rPr lang="nl-NL" sz="2400" u="sng" dirty="0"/>
              <a:t>K</a:t>
            </a:r>
            <a:r>
              <a:rPr lang="nl-NL" sz="2400" u="sng" dirty="0" smtClean="0"/>
              <a:t>limaat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pPr marL="800100" lvl="1" indent="-342900">
              <a:buAutoNum type="arabicPeriod"/>
            </a:pPr>
            <a:r>
              <a:rPr lang="nl-NL" dirty="0" smtClean="0"/>
              <a:t>Basis </a:t>
            </a:r>
            <a:r>
              <a:rPr lang="nl-NL" dirty="0" smtClean="0">
                <a:sym typeface="Wingdings" panose="05000000000000000000" pitchFamily="2" charset="2"/>
              </a:rPr>
              <a:t>          Zie extra info.!</a:t>
            </a:r>
          </a:p>
          <a:p>
            <a:endParaRPr lang="nl-NL" dirty="0" smtClean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 smtClean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 smtClean="0">
              <a:sym typeface="Wingdings" panose="05000000000000000000" pitchFamily="2" charset="2"/>
            </a:endParaRPr>
          </a:p>
          <a:p>
            <a:endParaRPr lang="nl-NL" dirty="0" smtClean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 startAt="2"/>
            </a:pPr>
            <a:r>
              <a:rPr lang="nl-NL" dirty="0" smtClean="0"/>
              <a:t>Meerwaarde GLOBE.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 smtClean="0"/>
              <a:t>Vakinhoudelijk.			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u="sng" dirty="0" smtClean="0"/>
              <a:t>Onderzoekcyclus</a:t>
            </a:r>
            <a:r>
              <a:rPr lang="nl-NL" dirty="0" smtClean="0"/>
              <a:t> </a:t>
            </a:r>
            <a:r>
              <a:rPr lang="nl-NL" dirty="0" smtClean="0">
                <a:sym typeface="Wingdings" panose="05000000000000000000" pitchFamily="2" charset="2"/>
              </a:rPr>
              <a:t> Vaardigheden</a:t>
            </a:r>
            <a:endParaRPr lang="nl-NL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 smtClean="0"/>
              <a:t>Positieve “bijvangsten”	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-65902" y="160966"/>
            <a:ext cx="10445578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	</a:t>
            </a:r>
            <a:r>
              <a:rPr lang="nl-NL" altLang="nl-NL" sz="3200" dirty="0">
                <a:solidFill>
                  <a:srgbClr val="FF0000"/>
                </a:solidFill>
              </a:rPr>
              <a:t>3</a:t>
            </a:r>
            <a:r>
              <a:rPr lang="nl-NL" altLang="nl-NL" sz="3200" dirty="0" smtClean="0">
                <a:solidFill>
                  <a:srgbClr val="FF0000"/>
                </a:solidFill>
              </a:rPr>
              <a:t>. Module en het onderwijs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srgbClr val="FF0000"/>
                </a:solidFill>
              </a:rPr>
              <a:t>	</a:t>
            </a:r>
            <a:r>
              <a:rPr lang="nl-NL" altLang="nl-NL" sz="2400" dirty="0" smtClean="0">
                <a:solidFill>
                  <a:srgbClr val="FF0000"/>
                </a:solidFill>
              </a:rPr>
              <a:t>			     3.1. Inhoud</a:t>
            </a:r>
          </a:p>
          <a:p>
            <a:endParaRPr lang="nl-NL" altLang="nl-NL" sz="3200" dirty="0">
              <a:solidFill>
                <a:srgbClr val="FF3300"/>
              </a:solidFill>
            </a:endParaRPr>
          </a:p>
        </p:txBody>
      </p:sp>
      <p:pic>
        <p:nvPicPr>
          <p:cNvPr id="7" name="Picture 4" descr="http://blog.han.nl/opleidingskundigeworden/files/2011/10/f41674df9a524d26a73623575b5f41dda2llemVuLmpwZ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1862"/>
            <a:ext cx="1376362" cy="120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raccolade 2"/>
          <p:cNvSpPr/>
          <p:nvPr/>
        </p:nvSpPr>
        <p:spPr>
          <a:xfrm>
            <a:off x="4049485" y="4307202"/>
            <a:ext cx="1288869" cy="10685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4" descr="http://blog.han.nl/opleidingskundigeworden/files/2011/10/f41674df9a524d26a73623575b5f41dda2llemVuLmpwZ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4417"/>
            <a:ext cx="1376362" cy="120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tangramonderzoek.nl/mediadepot/58b3b0e008/400/600/vraagteken_gl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5" y="1596897"/>
            <a:ext cx="1959836" cy="191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281747" y="4656820"/>
            <a:ext cx="183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smtClean="0">
                <a:sym typeface="Wingdings" panose="05000000000000000000" pitchFamily="2" charset="2"/>
              </a:rPr>
              <a:t> Zie </a:t>
            </a:r>
            <a:r>
              <a:rPr lang="nl-NL" dirty="0">
                <a:sym typeface="Wingdings" panose="05000000000000000000" pitchFamily="2" charset="2"/>
              </a:rPr>
              <a:t>extra info.!</a:t>
            </a:r>
            <a:endParaRPr lang="nl-NL" dirty="0"/>
          </a:p>
        </p:txBody>
      </p:sp>
      <p:cxnSp>
        <p:nvCxnSpPr>
          <p:cNvPr id="11" name="Rechte verbindingslijn met pijl 10"/>
          <p:cNvCxnSpPr/>
          <p:nvPr/>
        </p:nvCxnSpPr>
        <p:spPr>
          <a:xfrm>
            <a:off x="1445624" y="2310049"/>
            <a:ext cx="4358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GLOBE onderzoekscycl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98" y="3638081"/>
            <a:ext cx="4128101" cy="321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.nl/publish/pages/763212/profielwerkstu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39" y="5780218"/>
            <a:ext cx="1156940" cy="107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877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5029"/>
            <a:ext cx="1137645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altLang="nl-NL" u="sng" dirty="0" smtClean="0"/>
              <a:t>Opbouw lesmodule actueel:</a:t>
            </a:r>
          </a:p>
          <a:p>
            <a:pPr lvl="1"/>
            <a:r>
              <a:rPr lang="nl-NL" altLang="nl-NL" dirty="0" smtClean="0"/>
              <a:t>Docentendeel.</a:t>
            </a:r>
            <a:endParaRPr lang="nl-NL" altLang="nl-NL" dirty="0"/>
          </a:p>
          <a:p>
            <a:pPr lvl="1"/>
            <a:r>
              <a:rPr lang="nl-NL" altLang="nl-NL" dirty="0" smtClean="0"/>
              <a:t>Leerlingendeel.</a:t>
            </a:r>
          </a:p>
          <a:p>
            <a:pPr lvl="1"/>
            <a:r>
              <a:rPr lang="nl-NL" altLang="nl-NL" dirty="0" smtClean="0"/>
              <a:t>Protocollen </a:t>
            </a:r>
            <a:r>
              <a:rPr lang="nl-NL" altLang="nl-NL" dirty="0"/>
              <a:t>en </a:t>
            </a:r>
            <a:r>
              <a:rPr lang="nl-NL" altLang="nl-NL" dirty="0" smtClean="0"/>
              <a:t>dataformulier.</a:t>
            </a:r>
            <a:endParaRPr lang="nl-NL" altLang="nl-NL" dirty="0"/>
          </a:p>
          <a:p>
            <a:pPr lvl="1"/>
            <a:r>
              <a:rPr lang="nl-NL" altLang="nl-NL" dirty="0" smtClean="0"/>
              <a:t>Bijlagen.</a:t>
            </a:r>
          </a:p>
          <a:p>
            <a:pPr marL="0" indent="0">
              <a:buNone/>
            </a:pPr>
            <a:endParaRPr lang="nl-NL" altLang="nl-NL" dirty="0" smtClean="0"/>
          </a:p>
          <a:p>
            <a:pPr marL="0" indent="0">
              <a:buNone/>
            </a:pPr>
            <a:endParaRPr lang="nl-NL" altLang="nl-NL" u="sng" dirty="0" smtClean="0"/>
          </a:p>
          <a:p>
            <a:pPr marL="0" indent="0">
              <a:buNone/>
            </a:pPr>
            <a:r>
              <a:rPr lang="nl-NL" altLang="nl-NL" u="sng" dirty="0" smtClean="0"/>
              <a:t>Wordt aangevuld met:</a:t>
            </a:r>
          </a:p>
          <a:p>
            <a:pPr lvl="1"/>
            <a:r>
              <a:rPr lang="nl-NL" altLang="nl-NL" dirty="0" smtClean="0"/>
              <a:t>Extra handvatten </a:t>
            </a:r>
            <a:r>
              <a:rPr lang="nl-NL" altLang="nl-NL" dirty="0" smtClean="0">
                <a:sym typeface="Wingdings" panose="05000000000000000000" pitchFamily="2" charset="2"/>
              </a:rPr>
              <a:t>(inhoud + praktisch + richtinggevend).</a:t>
            </a:r>
            <a:endParaRPr lang="nl-NL" altLang="nl-NL" dirty="0" smtClean="0"/>
          </a:p>
          <a:p>
            <a:pPr lvl="1"/>
            <a:r>
              <a:rPr lang="nl-NL" altLang="nl-NL" dirty="0"/>
              <a:t>P</a:t>
            </a:r>
            <a:r>
              <a:rPr lang="nl-NL" altLang="nl-NL" dirty="0" smtClean="0"/>
              <a:t>rojectmatig materiaal volgens structuur </a:t>
            </a:r>
            <a:r>
              <a:rPr lang="nl-NL" altLang="nl-NL" u="sng" dirty="0" err="1" smtClean="0"/>
              <a:t>onderzoekscyclus</a:t>
            </a:r>
            <a:r>
              <a:rPr lang="nl-NL" altLang="nl-NL" u="sng" dirty="0" smtClean="0"/>
              <a:t>.</a:t>
            </a:r>
            <a:r>
              <a:rPr lang="nl-NL" altLang="nl-NL" dirty="0" smtClean="0"/>
              <a:t>  </a:t>
            </a:r>
          </a:p>
          <a:p>
            <a:pPr lvl="1"/>
            <a:r>
              <a:rPr lang="nl-NL" altLang="nl-NL" dirty="0" smtClean="0"/>
              <a:t>Koppeling actualiteit aan bestaande projecten.</a:t>
            </a:r>
          </a:p>
        </p:txBody>
      </p:sp>
      <p:pic>
        <p:nvPicPr>
          <p:cNvPr id="6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-65902" y="160966"/>
            <a:ext cx="10445578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	3. Module en het onderwijs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srgbClr val="FF0000"/>
                </a:solidFill>
              </a:rPr>
              <a:t>	</a:t>
            </a:r>
            <a:r>
              <a:rPr lang="nl-NL" altLang="nl-NL" sz="2400" dirty="0" smtClean="0">
                <a:solidFill>
                  <a:srgbClr val="FF0000"/>
                </a:solidFill>
              </a:rPr>
              <a:t>			  3.2. </a:t>
            </a:r>
            <a:r>
              <a:rPr lang="nl-NL" altLang="nl-NL" sz="2400" dirty="0">
                <a:solidFill>
                  <a:srgbClr val="FF0000"/>
                </a:solidFill>
              </a:rPr>
              <a:t>Structuur/opbouw onderwijsprojecten</a:t>
            </a:r>
            <a:endParaRPr lang="nl-NL" altLang="nl-NL" sz="2400" dirty="0" smtClean="0">
              <a:solidFill>
                <a:srgbClr val="FF0000"/>
              </a:solidFill>
            </a:endParaRPr>
          </a:p>
          <a:p>
            <a:endParaRPr lang="nl-NL" altLang="nl-NL" sz="3200" dirty="0">
              <a:solidFill>
                <a:srgbClr val="FF3300"/>
              </a:solidFill>
            </a:endParaRPr>
          </a:p>
        </p:txBody>
      </p:sp>
      <p:pic>
        <p:nvPicPr>
          <p:cNvPr id="8194" name="Picture 2" descr="http://www.amsterdamfm.nl/wp-content/uploads/2014/09/Toekomstmuzieklogo-e14129581169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206" y="439543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755" y="1055029"/>
            <a:ext cx="1555655" cy="276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-65902" y="160966"/>
            <a:ext cx="10445578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	3. Module en het onderwijs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srgbClr val="FF0000"/>
                </a:solidFill>
              </a:rPr>
              <a:t>	</a:t>
            </a:r>
            <a:r>
              <a:rPr lang="nl-NL" altLang="nl-NL" sz="2400" dirty="0" smtClean="0">
                <a:solidFill>
                  <a:srgbClr val="FF0000"/>
                </a:solidFill>
              </a:rPr>
              <a:t>	3.3. </a:t>
            </a:r>
            <a:r>
              <a:rPr lang="nl-NL" altLang="nl-NL" sz="2400" dirty="0">
                <a:solidFill>
                  <a:srgbClr val="FF0000"/>
                </a:solidFill>
              </a:rPr>
              <a:t>O</a:t>
            </a:r>
            <a:r>
              <a:rPr lang="nl-NL" altLang="nl-NL" sz="2400" dirty="0" smtClean="0">
                <a:solidFill>
                  <a:srgbClr val="FF0000"/>
                </a:solidFill>
              </a:rPr>
              <a:t>rganisatievormen en </a:t>
            </a:r>
            <a:r>
              <a:rPr lang="nl-NL" altLang="nl-NL" sz="2400" dirty="0">
                <a:solidFill>
                  <a:srgbClr val="FF0000"/>
                </a:solidFill>
              </a:rPr>
              <a:t>p</a:t>
            </a:r>
            <a:r>
              <a:rPr lang="nl-NL" altLang="nl-NL" sz="2400" dirty="0" smtClean="0">
                <a:solidFill>
                  <a:srgbClr val="FF0000"/>
                </a:solidFill>
              </a:rPr>
              <a:t>raktische inzetbaarheid</a:t>
            </a:r>
            <a:endParaRPr lang="nl-NL" altLang="nl-NL" sz="3200" dirty="0">
              <a:solidFill>
                <a:srgbClr val="FF330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1043874"/>
            <a:ext cx="6094617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u="sng" dirty="0" smtClean="0"/>
              <a:t>Organisatie:</a:t>
            </a:r>
          </a:p>
          <a:p>
            <a:pPr marL="800100" lvl="1" indent="-342900">
              <a:buAutoNum type="arabicPeriod"/>
            </a:pPr>
            <a:endParaRPr lang="nl-NL" dirty="0" smtClean="0"/>
          </a:p>
          <a:p>
            <a:pPr marL="800100" lvl="1" indent="-342900">
              <a:buAutoNum type="arabicPeriod"/>
            </a:pPr>
            <a:r>
              <a:rPr lang="nl-NL" dirty="0" smtClean="0"/>
              <a:t>Organisatievormen OLZ </a:t>
            </a:r>
          </a:p>
          <a:p>
            <a:pPr marL="800100" lvl="1" indent="-342900">
              <a:buAutoNum type="arabicPeriod"/>
            </a:pPr>
            <a:endParaRPr lang="nl-NL" dirty="0"/>
          </a:p>
          <a:p>
            <a:pPr marL="800100" lvl="1" indent="-342900">
              <a:buAutoNum type="arabicPeriod"/>
            </a:pPr>
            <a:endParaRPr lang="nl-NL" dirty="0" smtClean="0"/>
          </a:p>
          <a:p>
            <a:pPr marL="800100" lvl="1" indent="-342900">
              <a:buAutoNum type="arabicPeriod"/>
            </a:pPr>
            <a:r>
              <a:rPr lang="nl-NL" dirty="0" smtClean="0"/>
              <a:t>Info. website GLOBE </a:t>
            </a:r>
          </a:p>
          <a:p>
            <a:pPr marL="800100" lvl="1" indent="-342900">
              <a:buAutoNum type="arabicPeriod"/>
            </a:pPr>
            <a:endParaRPr lang="nl-NL" dirty="0"/>
          </a:p>
          <a:p>
            <a:pPr marL="800100" lvl="1" indent="-342900">
              <a:buAutoNum type="arabicPeriod"/>
            </a:pPr>
            <a:endParaRPr lang="nl-NL" dirty="0"/>
          </a:p>
          <a:p>
            <a:pPr marL="800100" lvl="1" indent="-342900">
              <a:buAutoNum type="arabicPeriod"/>
            </a:pPr>
            <a:r>
              <a:rPr lang="nl-NL" dirty="0" smtClean="0"/>
              <a:t>Praktische inzetbaarheid werkvloer </a:t>
            </a:r>
            <a:r>
              <a:rPr lang="nl-NL" dirty="0" smtClean="0">
                <a:sym typeface="Wingdings" panose="05000000000000000000" pitchFamily="2" charset="2"/>
              </a:rPr>
              <a:t> uitdaging!</a:t>
            </a:r>
            <a:endParaRPr lang="nl-NL" dirty="0" smtClean="0"/>
          </a:p>
          <a:p>
            <a:pPr marL="800100" lvl="1" indent="-342900">
              <a:buFont typeface="+mj-lt"/>
              <a:buAutoNum type="arabicPeriod"/>
            </a:pPr>
            <a:endParaRPr lang="nl-NL" dirty="0" smtClean="0"/>
          </a:p>
          <a:p>
            <a:pPr marL="800100" lvl="1" indent="-342900">
              <a:buFont typeface="+mj-lt"/>
              <a:buAutoNum type="arabicPeriod"/>
            </a:pPr>
            <a:endParaRPr lang="nl-NL" dirty="0" smtClean="0"/>
          </a:p>
          <a:p>
            <a:pPr marL="800100" lvl="1" indent="-342900">
              <a:buFont typeface="+mj-lt"/>
              <a:buAutoNum type="arabicPeriod"/>
            </a:pPr>
            <a:r>
              <a:rPr lang="nl-NL" dirty="0" smtClean="0"/>
              <a:t>Begeleiding docenten </a:t>
            </a:r>
            <a:r>
              <a:rPr lang="nl-NL" dirty="0" smtClean="0">
                <a:sym typeface="Wingdings" panose="05000000000000000000" pitchFamily="2" charset="2"/>
              </a:rPr>
              <a:t> wens.</a:t>
            </a:r>
            <a:endParaRPr lang="nl-NL" dirty="0" smtClean="0"/>
          </a:p>
          <a:p>
            <a:pPr marL="800100" lvl="1" indent="-342900">
              <a:buFont typeface="+mj-lt"/>
              <a:buAutoNum type="arabicPeriod"/>
            </a:pPr>
            <a:endParaRPr lang="nl-NL" dirty="0"/>
          </a:p>
          <a:p>
            <a:pPr marL="800100" lvl="1" indent="-342900">
              <a:buFont typeface="+mj-lt"/>
              <a:buAutoNum type="arabicPeriod"/>
            </a:pPr>
            <a:endParaRPr lang="nl-NL" dirty="0" smtClean="0"/>
          </a:p>
          <a:p>
            <a:pPr marL="800100" lvl="1" indent="-342900">
              <a:buFont typeface="+mj-lt"/>
              <a:buAutoNum type="arabicPeriod"/>
            </a:pPr>
            <a:r>
              <a:rPr lang="nl-NL" dirty="0" smtClean="0"/>
              <a:t>Start gezamenlijk project deelnemers workshop (e.a.)?</a:t>
            </a:r>
          </a:p>
        </p:txBody>
      </p:sp>
      <p:pic>
        <p:nvPicPr>
          <p:cNvPr id="10242" name="Picture 2" descr="http://www.bezielen.nl/assets/uploads/2013/11/Organisatieopstelling-bedrijfsopstell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625" y="1043874"/>
            <a:ext cx="2866668" cy="190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bureau-stimulus.nl/images/te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63" y="4752564"/>
            <a:ext cx="2126071" cy="159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6802963" y="3344204"/>
            <a:ext cx="158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smtClean="0">
                <a:sym typeface="Wingdings" panose="05000000000000000000" pitchFamily="2" charset="2"/>
              </a:rPr>
              <a:t>Zie </a:t>
            </a:r>
            <a:r>
              <a:rPr lang="nl-NL" dirty="0">
                <a:sym typeface="Wingdings" panose="05000000000000000000" pitchFamily="2" charset="2"/>
              </a:rPr>
              <a:t>extra info.!</a:t>
            </a:r>
          </a:p>
        </p:txBody>
      </p:sp>
      <p:sp>
        <p:nvSpPr>
          <p:cNvPr id="4" name="Rechteraccolade 3"/>
          <p:cNvSpPr/>
          <p:nvPr/>
        </p:nvSpPr>
        <p:spPr>
          <a:xfrm>
            <a:off x="6016893" y="1836512"/>
            <a:ext cx="863794" cy="33847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098" name="Picture 2" descr="http://www.stressvrijleven.com/wp-content/uploads/2012/03/stress-verminderen-hoge-werkdruk-300x2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984" y="2951164"/>
            <a:ext cx="2111016" cy="18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414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-65902" y="160966"/>
            <a:ext cx="10445578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	3. Module en het onderwijs</a:t>
            </a:r>
            <a:r>
              <a:rPr lang="nl-NL" altLang="nl-NL" sz="2400" dirty="0" smtClean="0">
                <a:solidFill>
                  <a:srgbClr val="FF0000"/>
                </a:solidFill>
              </a:rPr>
              <a:t>			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 smtClean="0">
                <a:solidFill>
                  <a:srgbClr val="FF0000"/>
                </a:solidFill>
              </a:rPr>
              <a:t>		3.4. Voorbeeldproject 1 OLZ Zeist</a:t>
            </a:r>
            <a:endParaRPr lang="nl-NL" altLang="nl-NL" sz="3200" dirty="0">
              <a:solidFill>
                <a:srgbClr val="FF330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964414"/>
            <a:ext cx="12192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u="sng" dirty="0" smtClean="0"/>
              <a:t>Praktisch:</a:t>
            </a:r>
          </a:p>
          <a:p>
            <a:pPr marL="800100" lvl="1" indent="-342900">
              <a:buAutoNum type="arabicPeriod"/>
            </a:pPr>
            <a:r>
              <a:rPr lang="nl-NL" dirty="0" smtClean="0"/>
              <a:t>Klas 2 “De Jonge Onderzoeker”</a:t>
            </a:r>
          </a:p>
          <a:p>
            <a:pPr marL="800100" lvl="1" indent="-342900">
              <a:buAutoNum type="arabicPeriod"/>
            </a:pPr>
            <a:r>
              <a:rPr lang="nl-NL" dirty="0" smtClean="0"/>
              <a:t>Groepjes van 4 personen.</a:t>
            </a:r>
          </a:p>
          <a:p>
            <a:pPr marL="800100" lvl="1" indent="-342900">
              <a:buAutoNum type="arabicPeriod"/>
            </a:pPr>
            <a:r>
              <a:rPr lang="nl-NL" dirty="0" smtClean="0"/>
              <a:t>Looptijd bijna een half schooljaar.</a:t>
            </a:r>
          </a:p>
          <a:p>
            <a:pPr marL="800100" lvl="1" indent="-342900">
              <a:buAutoNum type="arabicPeriod"/>
            </a:pPr>
            <a:r>
              <a:rPr lang="nl-NL" dirty="0" smtClean="0"/>
              <a:t>Uitgangspunt: gedeeltelijke invulling onderdelen “onderzoekcyclus”.</a:t>
            </a:r>
          </a:p>
          <a:p>
            <a:endParaRPr lang="nl-NL" dirty="0" smtClean="0"/>
          </a:p>
          <a:p>
            <a:r>
              <a:rPr lang="nl-NL" sz="2400" u="sng" dirty="0" smtClean="0"/>
              <a:t>Thema: Wolkenonderzoek </a:t>
            </a:r>
            <a:r>
              <a:rPr lang="nl-NL" sz="2400" u="sng" dirty="0" smtClean="0">
                <a:sym typeface="Wingdings" panose="05000000000000000000" pitchFamily="2" charset="2"/>
              </a:rPr>
              <a:t> </a:t>
            </a:r>
            <a:r>
              <a:rPr lang="nl-NL" sz="2400" u="sng" dirty="0" smtClean="0"/>
              <a:t>opbouw:</a:t>
            </a:r>
          </a:p>
          <a:p>
            <a:pPr marL="800100" lvl="1" indent="-342900">
              <a:buAutoNum type="arabicPeriod"/>
            </a:pPr>
            <a:r>
              <a:rPr lang="nl-NL" dirty="0" smtClean="0"/>
              <a:t>Handleiding: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 smtClean="0"/>
              <a:t>Voorwoord.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 smtClean="0"/>
              <a:t>Introductie GLOBE en weerstation.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 smtClean="0"/>
              <a:t>Leerdoelen.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 smtClean="0"/>
              <a:t>Benodigdheden.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 smtClean="0"/>
              <a:t>Werkwijze.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 smtClean="0"/>
              <a:t>Opdrachtonderdelen / producten en tijdpad.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 smtClean="0"/>
              <a:t>Beoordelingscriteria + extra beloningen.</a:t>
            </a:r>
          </a:p>
          <a:p>
            <a:pPr lvl="2"/>
            <a:endParaRPr lang="nl-NL" dirty="0" smtClean="0"/>
          </a:p>
          <a:p>
            <a:pPr marL="800100" lvl="1" indent="-342900">
              <a:buFont typeface="+mj-lt"/>
              <a:buAutoNum type="arabicPeriod"/>
            </a:pPr>
            <a:r>
              <a:rPr lang="nl-NL" dirty="0" smtClean="0"/>
              <a:t>Deelonderzoek 1 - Wolken boven Zeist </a:t>
            </a:r>
            <a:r>
              <a:rPr lang="nl-NL" dirty="0" smtClean="0">
                <a:sym typeface="Wingdings" panose="05000000000000000000" pitchFamily="2" charset="2"/>
              </a:rPr>
              <a:t> </a:t>
            </a:r>
            <a:r>
              <a:rPr lang="nl-NL" u="sng" dirty="0" smtClean="0"/>
              <a:t>Onderzoekcyclus</a:t>
            </a:r>
            <a:r>
              <a:rPr lang="nl-NL" dirty="0" smtClean="0"/>
              <a:t> </a:t>
            </a:r>
            <a:r>
              <a:rPr lang="nl-NL" dirty="0" smtClean="0">
                <a:sym typeface="Wingdings" panose="05000000000000000000" pitchFamily="2" charset="2"/>
              </a:rPr>
              <a:t> Productvorm wolkenatlas eigen foto’s.</a:t>
            </a:r>
          </a:p>
          <a:p>
            <a:pPr marL="800100" lvl="1" indent="-342900">
              <a:buFont typeface="+mj-lt"/>
              <a:buAutoNum type="arabicPeriod" startAt="3"/>
            </a:pPr>
            <a:endParaRPr lang="nl-NL" dirty="0" smtClean="0"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 startAt="3"/>
            </a:pPr>
            <a:r>
              <a:rPr lang="nl-NL" dirty="0" smtClean="0">
                <a:sym typeface="Wingdings" panose="05000000000000000000" pitchFamily="2" charset="2"/>
              </a:rPr>
              <a:t>Deelonderzoek 2 – Wolkenwaarnemingen klas 3 onderzoeken  </a:t>
            </a:r>
            <a:r>
              <a:rPr lang="nl-NL" u="sng" dirty="0" smtClean="0">
                <a:sym typeface="Wingdings" panose="05000000000000000000" pitchFamily="2" charset="2"/>
              </a:rPr>
              <a:t>Onderzoekcyclus</a:t>
            </a:r>
            <a:r>
              <a:rPr lang="nl-NL" dirty="0" smtClean="0">
                <a:sym typeface="Wingdings" panose="05000000000000000000" pitchFamily="2" charset="2"/>
              </a:rPr>
              <a:t>  Productvorm onderzoeksverslag.</a:t>
            </a:r>
            <a:endParaRPr lang="nl-NL" dirty="0"/>
          </a:p>
          <a:p>
            <a:endParaRPr lang="nl-NL" dirty="0" smtClean="0"/>
          </a:p>
          <a:p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13" name="Afbeelding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35" y="1339850"/>
            <a:ext cx="2348865" cy="4177937"/>
          </a:xfrm>
          <a:prstGeom prst="rect">
            <a:avLst/>
          </a:prstGeom>
        </p:spPr>
      </p:pic>
      <p:pic>
        <p:nvPicPr>
          <p:cNvPr id="11268" name="Picture 4" descr="http://natuurfotografie.nl/wp-content/uploads/2015/06/Stratocumulus-castellanus-Karin-Broekhuijsen-Buiten-beeld-234738-1024x6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09" y="2638697"/>
            <a:ext cx="3149126" cy="21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769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-65902" y="160966"/>
            <a:ext cx="10445578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	3. Module en het onderwijs</a:t>
            </a:r>
            <a:r>
              <a:rPr lang="nl-NL" altLang="nl-NL" sz="2400" dirty="0" smtClean="0">
                <a:solidFill>
                  <a:srgbClr val="FF0000"/>
                </a:solidFill>
              </a:rPr>
              <a:t>			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 smtClean="0">
                <a:solidFill>
                  <a:srgbClr val="FF0000"/>
                </a:solidFill>
              </a:rPr>
              <a:t>		3.4. Voorbeeldproject 2 OLZ Zeist</a:t>
            </a:r>
            <a:endParaRPr lang="nl-NL" altLang="nl-NL" sz="3200" dirty="0">
              <a:solidFill>
                <a:srgbClr val="FF330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964414"/>
            <a:ext cx="12192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u="sng" dirty="0" smtClean="0"/>
              <a:t>Praktisch:</a:t>
            </a:r>
          </a:p>
          <a:p>
            <a:pPr marL="800100" lvl="1" indent="-342900">
              <a:buAutoNum type="arabicPeriod"/>
            </a:pPr>
            <a:r>
              <a:rPr lang="nl-NL" dirty="0" smtClean="0"/>
              <a:t>Klas 3 “De Jonge Onderzoeker”</a:t>
            </a:r>
          </a:p>
          <a:p>
            <a:pPr marL="800100" lvl="1" indent="-342900">
              <a:buAutoNum type="arabicPeriod"/>
            </a:pPr>
            <a:r>
              <a:rPr lang="nl-NL" dirty="0" smtClean="0"/>
              <a:t>Groepjes van 6 personen (meerdere deelonderzoeken)</a:t>
            </a:r>
          </a:p>
          <a:p>
            <a:pPr marL="800100" lvl="1" indent="-342900">
              <a:buAutoNum type="arabicPeriod"/>
            </a:pPr>
            <a:r>
              <a:rPr lang="nl-NL" dirty="0" smtClean="0"/>
              <a:t>Looptijd meer dan een half schooljaar.</a:t>
            </a:r>
          </a:p>
          <a:p>
            <a:pPr marL="800100" lvl="1" indent="-342900">
              <a:buAutoNum type="arabicPeriod"/>
            </a:pPr>
            <a:r>
              <a:rPr lang="nl-NL" dirty="0" smtClean="0"/>
              <a:t>Eerste opzet </a:t>
            </a:r>
            <a:r>
              <a:rPr lang="nl-NL" dirty="0" smtClean="0">
                <a:sym typeface="Wingdings" panose="05000000000000000000" pitchFamily="2" charset="2"/>
              </a:rPr>
              <a:t> oude vorm</a:t>
            </a:r>
            <a:r>
              <a:rPr lang="nl-NL" dirty="0" smtClean="0"/>
              <a:t>.</a:t>
            </a:r>
          </a:p>
          <a:p>
            <a:pPr lvl="1"/>
            <a:endParaRPr lang="nl-NL" dirty="0" smtClean="0"/>
          </a:p>
          <a:p>
            <a:endParaRPr lang="nl-NL" sz="2400" u="sng" dirty="0" smtClean="0"/>
          </a:p>
          <a:p>
            <a:endParaRPr lang="nl-NL" sz="2400" u="sng" dirty="0"/>
          </a:p>
          <a:p>
            <a:endParaRPr lang="nl-NL" sz="2400" u="sng" dirty="0" smtClean="0"/>
          </a:p>
          <a:p>
            <a:endParaRPr lang="nl-NL" sz="2400" u="sng" dirty="0" smtClean="0"/>
          </a:p>
          <a:p>
            <a:r>
              <a:rPr lang="nl-NL" sz="2400" u="sng" dirty="0" smtClean="0"/>
              <a:t>Eén v.d. </a:t>
            </a:r>
            <a:r>
              <a:rPr lang="nl-NL" sz="2400" u="sng" dirty="0"/>
              <a:t>t</a:t>
            </a:r>
            <a:r>
              <a:rPr lang="nl-NL" sz="2400" u="sng" dirty="0" smtClean="0"/>
              <a:t>hema’s: Passage lagedrukgebied</a:t>
            </a:r>
            <a:r>
              <a:rPr lang="nl-NL" sz="2400" u="sng" dirty="0" smtClean="0">
                <a:sym typeface="Wingdings" panose="05000000000000000000" pitchFamily="2" charset="2"/>
              </a:rPr>
              <a:t> inhoud:</a:t>
            </a:r>
            <a:endParaRPr lang="nl-NL" sz="2400" u="sng" dirty="0"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 smtClean="0"/>
              <a:t>Gebeurtenissen depressiepassage actualiteit onderzoeken (storm 17 / 18-11-2015):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dirty="0" smtClean="0"/>
              <a:t>Grootheden en wolken.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dirty="0" smtClean="0"/>
              <a:t>Frontpassages en hun “weersverloop”.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dirty="0" smtClean="0"/>
              <a:t>Plaatsen vergelijken (OLZ – Wageningen) </a:t>
            </a:r>
            <a:r>
              <a:rPr lang="nl-NL" dirty="0" smtClean="0">
                <a:sym typeface="Wingdings" panose="05000000000000000000" pitchFamily="2" charset="2"/>
              </a:rPr>
              <a:t> bijv. verplaatsingssnelheid van fronten bepalen.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dirty="0" smtClean="0">
                <a:sym typeface="Wingdings" panose="05000000000000000000" pitchFamily="2" charset="2"/>
              </a:rPr>
              <a:t>Depressie en fronten op weerkaarten, radarbeelden en satellietbeelden.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dirty="0" smtClean="0">
                <a:sym typeface="Wingdings" panose="05000000000000000000" pitchFamily="2" charset="2"/>
              </a:rPr>
              <a:t>Leerlingen zelf periode / etmaal selecteren passage volgend lagedrukgebied  vergelijken (29-11-2015).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dirty="0" smtClean="0">
                <a:sym typeface="Wingdings" panose="05000000000000000000" pitchFamily="2" charset="2"/>
              </a:rPr>
              <a:t>Einddoel: Project moeten kunnen starten bij geschikte actualiteit  vb. maandag 28-03-2016, de paasstorm van twee dagen terug…! (zo ver is het nog niet) </a:t>
            </a:r>
            <a:endParaRPr lang="nl-NL" dirty="0"/>
          </a:p>
          <a:p>
            <a:endParaRPr lang="nl-NL" dirty="0" smtClean="0"/>
          </a:p>
          <a:p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479" y="2019443"/>
            <a:ext cx="2366521" cy="18138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/>
          <p:cNvCxnSpPr/>
          <p:nvPr/>
        </p:nvCxnSpPr>
        <p:spPr>
          <a:xfrm flipV="1">
            <a:off x="10475472" y="3979817"/>
            <a:ext cx="619248" cy="1891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 descr="http://www.met.wau.nl/veenkampen/graphs/tue/speed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31" y="2019443"/>
            <a:ext cx="2393769" cy="181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 descr="http://www.met.wau.nl/veenkampen/graphs/wed/speed2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19443"/>
            <a:ext cx="2211977" cy="18138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Rechte verbindingslijn met pijl 13"/>
          <p:cNvCxnSpPr/>
          <p:nvPr/>
        </p:nvCxnSpPr>
        <p:spPr>
          <a:xfrm flipH="1" flipV="1">
            <a:off x="6418217" y="3979817"/>
            <a:ext cx="1166949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 flipV="1">
            <a:off x="7585166" y="3979817"/>
            <a:ext cx="531222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964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-65902" y="160966"/>
            <a:ext cx="10445578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	3. Module en het onderwijs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srgbClr val="FF0000"/>
                </a:solidFill>
              </a:rPr>
              <a:t>	</a:t>
            </a:r>
            <a:r>
              <a:rPr lang="nl-NL" altLang="nl-NL" sz="2400" dirty="0" smtClean="0">
                <a:solidFill>
                  <a:srgbClr val="FF0000"/>
                </a:solidFill>
              </a:rPr>
              <a:t>		3.5. Meetinstrumenten en protocollen</a:t>
            </a:r>
          </a:p>
          <a:p>
            <a:endParaRPr lang="nl-NL" altLang="nl-NL" sz="3200" dirty="0">
              <a:solidFill>
                <a:srgbClr val="FF330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-65902" y="866822"/>
            <a:ext cx="57246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 dirty="0" smtClean="0"/>
              <a:t>Deze bekijken we zo meteen buiten…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/>
              <a:t>	</a:t>
            </a:r>
            <a:r>
              <a:rPr lang="nl-NL" dirty="0" smtClean="0"/>
              <a:t>					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 </a:t>
            </a:r>
            <a:endParaRPr lang="nl-NL" dirty="0"/>
          </a:p>
        </p:txBody>
      </p:sp>
      <p:cxnSp>
        <p:nvCxnSpPr>
          <p:cNvPr id="8" name="Gebogen verbindingslijn 7"/>
          <p:cNvCxnSpPr/>
          <p:nvPr/>
        </p:nvCxnSpPr>
        <p:spPr>
          <a:xfrm>
            <a:off x="3624649" y="1121420"/>
            <a:ext cx="1285103" cy="68009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t="33969" r="14961" b="19531"/>
          <a:stretch>
            <a:fillRect/>
          </a:stretch>
        </p:blipFill>
        <p:spPr bwMode="auto">
          <a:xfrm>
            <a:off x="3066071" y="3114694"/>
            <a:ext cx="3299726" cy="255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Tekstvak 12"/>
          <p:cNvSpPr txBox="1"/>
          <p:nvPr/>
        </p:nvSpPr>
        <p:spPr>
          <a:xfrm>
            <a:off x="5239265" y="1651652"/>
            <a:ext cx="552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Even doorkrijgen </a:t>
            </a:r>
            <a:r>
              <a:rPr lang="nl-NL" dirty="0" smtClean="0">
                <a:sym typeface="Wingdings" panose="05000000000000000000" pitchFamily="2" charset="2"/>
              </a:rPr>
              <a:t> niet zo moeilijk  </a:t>
            </a:r>
            <a:r>
              <a:rPr lang="nl-NL" b="1" dirty="0" smtClean="0">
                <a:sym typeface="Wingdings" panose="05000000000000000000" pitchFamily="2" charset="2"/>
              </a:rPr>
              <a:t>dat kunnen jullie!</a:t>
            </a:r>
            <a:endParaRPr lang="nl-NL" b="1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071" y="3114694"/>
            <a:ext cx="2275585" cy="3516936"/>
          </a:xfrm>
          <a:prstGeom prst="rect">
            <a:avLst/>
          </a:prstGeom>
        </p:spPr>
      </p:pic>
      <p:pic>
        <p:nvPicPr>
          <p:cNvPr id="2050" name="Picture 2" descr="https://www.amsterdam.nl/publish/pages/726152/460-259_buitenspel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9" y="1159723"/>
            <a:ext cx="3212767" cy="180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9163" y="3114694"/>
            <a:ext cx="3451654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l-NL" altLang="nl-NL" sz="2000" u="sng" dirty="0" smtClean="0"/>
              <a:t>Protocollen betreffen: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Praktische regels metingen / waarnemingen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Luchtvochtigheid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Luchttemperatuur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Wolken / mist / vliegtuigstrepen.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Neerslag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pH </a:t>
            </a:r>
            <a:r>
              <a:rPr lang="nl-NL" altLang="nl-NL" sz="1600" dirty="0"/>
              <a:t>van </a:t>
            </a:r>
            <a:r>
              <a:rPr lang="nl-NL" altLang="nl-NL" sz="1600" dirty="0" smtClean="0"/>
              <a:t>neerslag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Luchtdruk. </a:t>
            </a:r>
            <a:endParaRPr lang="nl-NL" altLang="nl-NL" sz="1600" dirty="0"/>
          </a:p>
        </p:txBody>
      </p:sp>
      <p:sp>
        <p:nvSpPr>
          <p:cNvPr id="11" name="Tekstvak 10"/>
          <p:cNvSpPr txBox="1"/>
          <p:nvPr/>
        </p:nvSpPr>
        <p:spPr>
          <a:xfrm>
            <a:off x="6438313" y="3114694"/>
            <a:ext cx="3451654" cy="325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l-NL" altLang="nl-NL" sz="2000" u="sng" dirty="0" smtClean="0"/>
              <a:t>Meetinstrumenten: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Thermometer met min/max – functie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Barometer (</a:t>
            </a:r>
            <a:r>
              <a:rPr lang="nl-NL" altLang="nl-NL" sz="1600" dirty="0" err="1" smtClean="0"/>
              <a:t>luctdruk</a:t>
            </a:r>
            <a:r>
              <a:rPr lang="nl-NL" altLang="nl-NL" sz="1600" dirty="0" smtClean="0"/>
              <a:t>).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Psychrometer (luchtvochtigheid)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/>
              <a:t>Precisie </a:t>
            </a:r>
            <a:r>
              <a:rPr lang="nl-NL" altLang="nl-NL" sz="1600" dirty="0" smtClean="0"/>
              <a:t>regenmeter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PH-meter / </a:t>
            </a:r>
            <a:r>
              <a:rPr lang="nl-NL" altLang="nl-NL" sz="1600" dirty="0" smtClean="0"/>
              <a:t>papier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Windmeter die mist….</a:t>
            </a:r>
            <a:endParaRPr lang="nl-NL" altLang="nl-NL" sz="1600" dirty="0" smtClean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Menselijk oog!</a:t>
            </a:r>
          </a:p>
          <a:p>
            <a:pPr>
              <a:lnSpc>
                <a:spcPct val="90000"/>
              </a:lnSpc>
            </a:pPr>
            <a:endParaRPr lang="nl-NL" altLang="nl-NL" sz="1600" dirty="0" smtClean="0"/>
          </a:p>
          <a:p>
            <a:pPr>
              <a:lnSpc>
                <a:spcPct val="90000"/>
              </a:lnSpc>
            </a:pPr>
            <a:endParaRPr lang="nl-NL" altLang="nl-NL" sz="16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err="1" smtClean="0"/>
              <a:t>Weerhut</a:t>
            </a:r>
            <a:r>
              <a:rPr lang="nl-NL" altLang="nl-NL" sz="1600" dirty="0" smtClean="0"/>
              <a:t> aanwezig?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600" dirty="0" smtClean="0"/>
              <a:t>Evt. automatisch meetstation (Davis bv.)?</a:t>
            </a:r>
            <a:endParaRPr lang="nl-NL" altLang="nl-NL" sz="1600" dirty="0"/>
          </a:p>
        </p:txBody>
      </p:sp>
      <p:sp>
        <p:nvSpPr>
          <p:cNvPr id="3" name="Tekstvak 2"/>
          <p:cNvSpPr txBox="1"/>
          <p:nvPr/>
        </p:nvSpPr>
        <p:spPr>
          <a:xfrm>
            <a:off x="-19638" y="6373776"/>
            <a:ext cx="694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Lees nu het opdrachtje goed door </a:t>
            </a:r>
            <a:r>
              <a:rPr lang="nl-NL" dirty="0" smtClean="0">
                <a:sym typeface="Wingdings" panose="05000000000000000000" pitchFamily="2" charset="2"/>
              </a:rPr>
              <a:t> Gedaan?  dan gaan we nu…..</a:t>
            </a:r>
            <a:endParaRPr lang="nl-NL" dirty="0"/>
          </a:p>
        </p:txBody>
      </p:sp>
      <p:sp>
        <p:nvSpPr>
          <p:cNvPr id="4" name="PIJL-OMLAAG 3"/>
          <p:cNvSpPr/>
          <p:nvPr/>
        </p:nvSpPr>
        <p:spPr>
          <a:xfrm>
            <a:off x="6438313" y="6428732"/>
            <a:ext cx="484632" cy="4292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8625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Wellant Den Haa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49262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Wellant Rijswijk watermon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" r="2141" b="2312"/>
          <a:stretch>
            <a:fillRect/>
          </a:stretch>
        </p:blipFill>
        <p:spPr bwMode="auto">
          <a:xfrm>
            <a:off x="5880100" y="0"/>
            <a:ext cx="47879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2495551" y="4581525"/>
            <a:ext cx="730732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nl-NL" sz="9600">
                <a:solidFill>
                  <a:schemeClr val="bg1"/>
                </a:solidFill>
              </a:rPr>
              <a:t>Naar buiten!!!</a:t>
            </a: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-65902" y="28575"/>
            <a:ext cx="7315199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200" dirty="0" smtClean="0">
                <a:solidFill>
                  <a:srgbClr val="FF3300"/>
                </a:solidFill>
              </a:rPr>
              <a:t>GLOBE Weer &amp; klimaat</a:t>
            </a:r>
            <a:endParaRPr lang="nl-NL" altLang="nl-NL" sz="3200" dirty="0">
              <a:solidFill>
                <a:srgbClr val="FF3300"/>
              </a:solidFill>
            </a:endParaRPr>
          </a:p>
        </p:txBody>
      </p:sp>
      <p:pic>
        <p:nvPicPr>
          <p:cNvPr id="7" name="Picture 5" descr="GLOBE2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81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6" dur="2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-65902" y="160966"/>
            <a:ext cx="10445578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	</a:t>
            </a:r>
            <a:r>
              <a:rPr lang="nl-NL" altLang="nl-NL" sz="3200" dirty="0">
                <a:solidFill>
                  <a:srgbClr val="FF0000"/>
                </a:solidFill>
              </a:rPr>
              <a:t>4</a:t>
            </a:r>
            <a:r>
              <a:rPr lang="nl-NL" altLang="nl-NL" sz="3200" dirty="0" smtClean="0">
                <a:solidFill>
                  <a:srgbClr val="FF0000"/>
                </a:solidFill>
              </a:rPr>
              <a:t>. Terugkoppeling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srgbClr val="FF0000"/>
                </a:solidFill>
              </a:rPr>
              <a:t>	</a:t>
            </a:r>
            <a:r>
              <a:rPr lang="nl-NL" altLang="nl-NL" sz="2400" dirty="0" smtClean="0">
                <a:solidFill>
                  <a:srgbClr val="FF0000"/>
                </a:solidFill>
              </a:rPr>
              <a:t>		4.1. Resultaten opdracht workshop</a:t>
            </a:r>
            <a:endParaRPr lang="nl-NL" altLang="nl-NL" sz="3200" dirty="0">
              <a:solidFill>
                <a:srgbClr val="FF33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539179"/>
            <a:ext cx="1167819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u="sng" dirty="0" smtClean="0"/>
              <a:t>Technisch gezien (app / website):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Matthijs </a:t>
            </a:r>
            <a:r>
              <a:rPr lang="nl-NL" dirty="0" err="1" smtClean="0"/>
              <a:t>Begheyn</a:t>
            </a:r>
            <a:endParaRPr lang="nl-NL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Jullie..?</a:t>
            </a:r>
            <a:endParaRPr lang="nl-NL" dirty="0"/>
          </a:p>
          <a:p>
            <a:endParaRPr lang="nl-NL" sz="2400" u="sng" dirty="0" smtClean="0"/>
          </a:p>
          <a:p>
            <a:endParaRPr lang="nl-NL" sz="2400" u="sng" dirty="0" smtClean="0"/>
          </a:p>
          <a:p>
            <a:endParaRPr lang="nl-NL" sz="2400" u="sng" dirty="0"/>
          </a:p>
          <a:p>
            <a:endParaRPr lang="nl-NL" sz="2400" u="sng" dirty="0" smtClean="0"/>
          </a:p>
          <a:p>
            <a:endParaRPr lang="nl-NL" sz="2400" u="sng" dirty="0" smtClean="0"/>
          </a:p>
          <a:p>
            <a:r>
              <a:rPr lang="nl-NL" sz="2400" u="sng" dirty="0" smtClean="0"/>
              <a:t>Inhoudelijk: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Gijs van de Logt	      Toelichting opdrachtkeuze + </a:t>
            </a:r>
            <a:r>
              <a:rPr lang="nl-NL" u="sng" dirty="0" smtClean="0"/>
              <a:t>tip:</a:t>
            </a:r>
            <a:r>
              <a:rPr lang="nl-NL" dirty="0" smtClean="0"/>
              <a:t> projecten OLZ, tijdschriften Geografie en </a:t>
            </a:r>
            <a:r>
              <a:rPr lang="nl-NL" dirty="0" err="1" smtClean="0"/>
              <a:t>Meteorologica</a:t>
            </a:r>
            <a:r>
              <a:rPr lang="nl-NL" dirty="0"/>
              <a:t>.</a:t>
            </a:r>
            <a:r>
              <a:rPr lang="nl-NL" dirty="0" smtClean="0"/>
              <a:t> </a:t>
            </a:r>
          </a:p>
          <a:p>
            <a:pPr lvl="1"/>
            <a:endParaRPr lang="nl-NL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Jullie…?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2052" name="Picture 4" descr="http://pixers.nl/image/1/400/n8nLug3OMtWRC1jLvt3TuikMWZmNVI1MpNGYxz3NwMj1QvjYfZcRH8j1b89RfNDXw79QhFEMhYlSh79Rh72MhF3FqzSKhZkaMR3KhRGKm5dRkRHT0NnasiGaho2F0Rni/81/56/18/0081561876/1/fotobehang-smiley-vraagteken-v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85" y="2271495"/>
            <a:ext cx="1943191" cy="194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vdeschutterij.nl/uploads/images/resultat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51" y="1856045"/>
            <a:ext cx="3144855" cy="235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echte verbindingslijn met pijl 2"/>
          <p:cNvCxnSpPr/>
          <p:nvPr/>
        </p:nvCxnSpPr>
        <p:spPr>
          <a:xfrm>
            <a:off x="1672047" y="5677989"/>
            <a:ext cx="1254033" cy="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>
            <a:off x="1672046" y="5686698"/>
            <a:ext cx="12540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V="1">
            <a:off x="1672047" y="5347063"/>
            <a:ext cx="1254033" cy="330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3061476" y="5491537"/>
            <a:ext cx="264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Opdrachten en metingen?</a:t>
            </a:r>
            <a:endParaRPr lang="nl-NL" dirty="0"/>
          </a:p>
        </p:txBody>
      </p:sp>
      <p:cxnSp>
        <p:nvCxnSpPr>
          <p:cNvPr id="18" name="Rechte verbindingslijn met pijl 17"/>
          <p:cNvCxnSpPr/>
          <p:nvPr/>
        </p:nvCxnSpPr>
        <p:spPr>
          <a:xfrm>
            <a:off x="2360436" y="4837110"/>
            <a:ext cx="5656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/>
          <p:cNvSpPr txBox="1"/>
          <p:nvPr/>
        </p:nvSpPr>
        <p:spPr>
          <a:xfrm>
            <a:off x="3057176" y="5860869"/>
            <a:ext cx="141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Wolkeninfo.?</a:t>
            </a:r>
            <a:endParaRPr lang="nl-NL" dirty="0"/>
          </a:p>
        </p:txBody>
      </p:sp>
      <p:sp>
        <p:nvSpPr>
          <p:cNvPr id="23" name="Tekstvak 22"/>
          <p:cNvSpPr txBox="1"/>
          <p:nvPr/>
        </p:nvSpPr>
        <p:spPr>
          <a:xfrm>
            <a:off x="3061476" y="5077859"/>
            <a:ext cx="193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Aanvullende info.?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4894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-65902" y="82589"/>
            <a:ext cx="10445578" cy="108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41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4100" dirty="0" smtClean="0">
                <a:solidFill>
                  <a:srgbClr val="FF0000"/>
                </a:solidFill>
              </a:rPr>
              <a:t>&amp; klimaat 	- 	</a:t>
            </a:r>
            <a:r>
              <a:rPr lang="nl-NL" altLang="nl-NL" sz="4100" dirty="0">
                <a:solidFill>
                  <a:srgbClr val="FF0000"/>
                </a:solidFill>
              </a:rPr>
              <a:t>4</a:t>
            </a:r>
            <a:r>
              <a:rPr lang="nl-NL" altLang="nl-NL" sz="4100" dirty="0" smtClean="0">
                <a:solidFill>
                  <a:srgbClr val="FF0000"/>
                </a:solidFill>
              </a:rPr>
              <a:t>. Terugkoppeling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>
                <a:solidFill>
                  <a:srgbClr val="FF0000"/>
                </a:solidFill>
              </a:rPr>
              <a:t>	</a:t>
            </a:r>
            <a:r>
              <a:rPr lang="nl-NL" altLang="nl-NL" sz="3200" dirty="0" smtClean="0">
                <a:solidFill>
                  <a:srgbClr val="FF0000"/>
                </a:solidFill>
              </a:rPr>
              <a:t>		 4.2. </a:t>
            </a:r>
            <a:r>
              <a:rPr lang="nl-NL" altLang="nl-NL" sz="2800" dirty="0" smtClean="0">
                <a:solidFill>
                  <a:srgbClr val="FF0000"/>
                </a:solidFill>
              </a:rPr>
              <a:t>Toekomstplannen / wensen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srgbClr val="FF0000"/>
                </a:solidFill>
              </a:rPr>
              <a:t>	</a:t>
            </a:r>
            <a:r>
              <a:rPr lang="nl-NL" altLang="nl-NL" sz="2400" dirty="0" smtClean="0">
                <a:solidFill>
                  <a:srgbClr val="FF0000"/>
                </a:solidFill>
              </a:rPr>
              <a:t>		</a:t>
            </a:r>
            <a:endParaRPr lang="nl-NL" altLang="nl-NL" sz="3200" dirty="0">
              <a:solidFill>
                <a:srgbClr val="FF33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-1" y="1339850"/>
            <a:ext cx="121920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u="sng" dirty="0" smtClean="0"/>
              <a:t>Persoonlijk:</a:t>
            </a:r>
          </a:p>
          <a:p>
            <a:r>
              <a:rPr lang="nl-NL" dirty="0" smtClean="0"/>
              <a:t>Opstart </a:t>
            </a:r>
            <a:r>
              <a:rPr lang="nl-NL" dirty="0" err="1" smtClean="0"/>
              <a:t>schooloverstijgend</a:t>
            </a:r>
            <a:r>
              <a:rPr lang="nl-NL" dirty="0" smtClean="0"/>
              <a:t>(e) onderwijsproject(en) schooljaar 2016 -2017 met tien scholen (collega’s) of meer: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O</a:t>
            </a:r>
            <a:r>
              <a:rPr lang="nl-NL" dirty="0" smtClean="0"/>
              <a:t>p basis van dezelfde waarnemingen / metingen over dezelfde periode, gedaan door leerlingen en/of op basis van dezelfde automatisch gegenereerde metingen weerstations </a:t>
            </a:r>
            <a:r>
              <a:rPr lang="nl-NL" dirty="0" smtClean="0">
                <a:sym typeface="Wingdings" panose="05000000000000000000" pitchFamily="2" charset="2"/>
              </a:rPr>
              <a:t> Persoonlijk: WOLKEN (zie info.)!</a:t>
            </a:r>
            <a:endParaRPr lang="nl-NL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Op basis van actualiteit.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Met het bieden ondersteuning (waar mogelijk..)</a:t>
            </a:r>
          </a:p>
          <a:p>
            <a:endParaRPr lang="nl-NL" dirty="0" smtClean="0"/>
          </a:p>
          <a:p>
            <a:r>
              <a:rPr lang="nl-NL" sz="2400" u="sng" dirty="0" smtClean="0"/>
              <a:t>Inventarisatie (nogmaals) en evaluatie deelnemers workshop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Plannen / wensen? (Inleveren antwoordformulieren)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Doelstellingen workshop gehaald?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Andere vragen?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Tot slot: Bedenkt /weet u later pas uw plan of wens? Mail gerust:</a:t>
            </a:r>
            <a:endParaRPr lang="nl-NL" dirty="0"/>
          </a:p>
          <a:p>
            <a:endParaRPr lang="nl-NL" b="1" u="sng" dirty="0"/>
          </a:p>
          <a:p>
            <a:r>
              <a:rPr lang="nl-NL" dirty="0"/>
              <a:t>	</a:t>
            </a:r>
            <a:r>
              <a:rPr lang="nl-NL" b="1" u="sng" dirty="0" smtClean="0"/>
              <a:t>Email</a:t>
            </a:r>
            <a:r>
              <a:rPr lang="nl-NL" b="1" u="sng" dirty="0"/>
              <a:t>: </a:t>
            </a:r>
            <a:r>
              <a:rPr lang="nl-NL" dirty="0"/>
              <a:t>	</a:t>
            </a:r>
            <a:r>
              <a:rPr lang="nl-NL" dirty="0">
                <a:hlinkClick r:id="rId3"/>
              </a:rPr>
              <a:t>gijs.vandelogt@hotmail.com</a:t>
            </a:r>
            <a:r>
              <a:rPr lang="nl-NL" dirty="0"/>
              <a:t> (voorkeur) / </a:t>
            </a:r>
            <a:r>
              <a:rPr lang="nl-NL" dirty="0">
                <a:hlinkClick r:id="rId4"/>
              </a:rPr>
              <a:t>g.vanderlogt@osgs.nl</a:t>
            </a:r>
            <a:r>
              <a:rPr lang="nl-NL" dirty="0"/>
              <a:t> (“r” = foutje van </a:t>
            </a:r>
            <a:r>
              <a:rPr lang="nl-NL" dirty="0" smtClean="0"/>
              <a:t>mijn school)</a:t>
            </a:r>
            <a:endParaRPr lang="nl-NL" dirty="0"/>
          </a:p>
          <a:p>
            <a:endParaRPr lang="nl-NL" dirty="0" smtClean="0"/>
          </a:p>
          <a:p>
            <a:r>
              <a:rPr lang="nl-NL" dirty="0" smtClean="0"/>
              <a:t> </a:t>
            </a:r>
            <a:endParaRPr lang="nl-NL" dirty="0"/>
          </a:p>
        </p:txBody>
      </p:sp>
      <p:cxnSp>
        <p:nvCxnSpPr>
          <p:cNvPr id="3" name="Gebogen verbindingslijn 2"/>
          <p:cNvCxnSpPr/>
          <p:nvPr/>
        </p:nvCxnSpPr>
        <p:spPr>
          <a:xfrm>
            <a:off x="200296" y="5442859"/>
            <a:ext cx="740229" cy="40930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4101737" y="60370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2454480" y="6150671"/>
            <a:ext cx="54048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u="sng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Bedankt </a:t>
            </a:r>
            <a:r>
              <a:rPr lang="nl-NL" sz="4000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 veel succes!</a:t>
            </a:r>
            <a:endParaRPr lang="nl-NL" sz="4000" b="1" u="sng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146" name="Picture 2" descr="http://thumbs.dreamstime.com/z/vele-plannen-die-strategie-heroverwegen-plannen-de-tekens-van-b-c-295393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86" y="2639964"/>
            <a:ext cx="2610282" cy="24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701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0" y="0"/>
            <a:ext cx="10445578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</a:t>
            </a:r>
            <a:r>
              <a:rPr lang="nl-NL" altLang="nl-NL" sz="3200" dirty="0">
                <a:solidFill>
                  <a:srgbClr val="FF0000"/>
                </a:solidFill>
              </a:rPr>
              <a:t>	</a:t>
            </a:r>
            <a:r>
              <a:rPr lang="nl-NL" altLang="nl-NL" sz="3200" dirty="0" smtClean="0">
                <a:solidFill>
                  <a:srgbClr val="FF0000"/>
                </a:solidFill>
              </a:rPr>
              <a:t>Programma workshop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srgbClr val="FF0000"/>
                </a:solidFill>
              </a:rPr>
              <a:t>	</a:t>
            </a:r>
            <a:r>
              <a:rPr lang="nl-NL" altLang="nl-NL" sz="2400" dirty="0" smtClean="0">
                <a:solidFill>
                  <a:srgbClr val="FF0000"/>
                </a:solidFill>
              </a:rPr>
              <a:t>		</a:t>
            </a:r>
            <a:endParaRPr lang="nl-NL" altLang="nl-NL" sz="3200" dirty="0">
              <a:solidFill>
                <a:srgbClr val="FF33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0" y="1339850"/>
            <a:ext cx="1173264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u="sng" dirty="0" smtClean="0"/>
              <a:t>Drie delen: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Kennismaking en presentatie (Plenair - 30 min.)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lvl="1"/>
            <a:endParaRPr lang="nl-NL" dirty="0" smtClean="0"/>
          </a:p>
          <a:p>
            <a:pPr lvl="1"/>
            <a:endParaRPr lang="nl-NL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Zelf GLOBE doen: Meten/waarnemen, invoeren, nieuwe app leren kennen en opdrachtje. (45 min.)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l-NL" dirty="0" smtClean="0"/>
              <a:t>Individueel?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l-NL" dirty="0" smtClean="0"/>
              <a:t>In groepjes?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l-NL" dirty="0" smtClean="0"/>
              <a:t>Eigen keuze en informele sfeer.</a:t>
            </a:r>
            <a:endParaRPr lang="nl-NL" dirty="0"/>
          </a:p>
          <a:p>
            <a:pPr lvl="1"/>
            <a:endParaRPr lang="nl-NL" dirty="0" smtClean="0"/>
          </a:p>
          <a:p>
            <a:pPr lvl="1"/>
            <a:endParaRPr lang="nl-NL" dirty="0" smtClean="0"/>
          </a:p>
          <a:p>
            <a:pPr lvl="1"/>
            <a:endParaRPr lang="nl-NL" dirty="0"/>
          </a:p>
          <a:p>
            <a:pPr lvl="1"/>
            <a:endParaRPr lang="nl-NL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Terugkoppeling (plenair – 15 min.) </a:t>
            </a:r>
          </a:p>
          <a:p>
            <a:endParaRPr lang="nl-NL" dirty="0" smtClean="0"/>
          </a:p>
          <a:p>
            <a:endParaRPr lang="nl-NL" sz="2800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122" name="Picture 2" descr="http://www.cultuureducatieinamsterdam.nl/wp-content/uploads/2015/04/Zaal-plenair-1024x6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24" y="1560240"/>
            <a:ext cx="1829979" cy="12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ultuureducatieinamsterdam.nl/wp-content/uploads/2015/04/Zaal-plenair-1024x6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24" y="5317989"/>
            <a:ext cx="1829979" cy="12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rtl.nl/programma/ikkanhetnietalleen/components/images/ikkanhetnietalleen_280x2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23" y="3701643"/>
            <a:ext cx="1829980" cy="115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4.bp.blogspot.com/-swjey12qWXw/VX1G4cenVOI/AAAAAAAAuII/ClnH7IHHb0I/s320/IMG_1500-70392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1670036"/>
            <a:ext cx="1359716" cy="135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edia.4teachers.de/images/thumbs/image_thumb.572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361" y="3359938"/>
            <a:ext cx="1359716" cy="135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counton.org/magnet/minus3/timewords/timewords5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45" y="5049840"/>
            <a:ext cx="1358555" cy="123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947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0" y="0"/>
            <a:ext cx="10445578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	Kennismaken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srgbClr val="FF0000"/>
                </a:solidFill>
              </a:rPr>
              <a:t>	</a:t>
            </a:r>
            <a:r>
              <a:rPr lang="nl-NL" altLang="nl-NL" sz="2400" dirty="0" smtClean="0">
                <a:solidFill>
                  <a:srgbClr val="FF0000"/>
                </a:solidFill>
              </a:rPr>
              <a:t>		</a:t>
            </a:r>
            <a:endParaRPr lang="nl-NL" altLang="nl-NL" sz="3200" dirty="0">
              <a:solidFill>
                <a:srgbClr val="FF3300"/>
              </a:solidFill>
            </a:endParaRPr>
          </a:p>
        </p:txBody>
      </p:sp>
      <p:pic>
        <p:nvPicPr>
          <p:cNvPr id="12" name="Picture 4" descr="https://mariskamm.files.wordpress.com/2015/05/wie-ben-i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768" y="4027055"/>
            <a:ext cx="2079232" cy="275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4636461" y="1006862"/>
            <a:ext cx="5476307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/>
              <a:t>Geleid door: Matthijs </a:t>
            </a:r>
            <a:r>
              <a:rPr lang="nl-NL" sz="2400" dirty="0" err="1" smtClean="0"/>
              <a:t>Begheyn</a:t>
            </a:r>
            <a:r>
              <a:rPr lang="nl-NL" sz="2400" dirty="0" smtClean="0"/>
              <a:t> (GLOBE NL)</a:t>
            </a:r>
          </a:p>
          <a:p>
            <a:endParaRPr lang="nl-NL" sz="2400" dirty="0"/>
          </a:p>
          <a:p>
            <a:r>
              <a:rPr lang="nl-NL" sz="2000" dirty="0"/>
              <a:t>	</a:t>
            </a:r>
            <a:r>
              <a:rPr lang="nl-NL" sz="2000" u="sng" dirty="0" smtClean="0"/>
              <a:t>Wie </a:t>
            </a:r>
            <a:r>
              <a:rPr lang="nl-NL" sz="2000" u="sng" dirty="0"/>
              <a:t>zitten er in de zaal?</a:t>
            </a:r>
          </a:p>
          <a:p>
            <a:endParaRPr lang="nl-NL" sz="2000" dirty="0"/>
          </a:p>
          <a:p>
            <a:pPr marL="1257300" lvl="2" indent="-342900">
              <a:buFont typeface="Wingdings" charset="2"/>
              <a:buChar char="ü"/>
            </a:pPr>
            <a:r>
              <a:rPr lang="nl-NL" sz="2000" dirty="0" smtClean="0"/>
              <a:t>Naam/School/Organisatie.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nl-NL" sz="2000" dirty="0" smtClean="0"/>
              <a:t>Wat hoop je hier te halen?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nl-NL" sz="2000" dirty="0" smtClean="0"/>
              <a:t>Wat heb je te bieden?</a:t>
            </a:r>
          </a:p>
          <a:p>
            <a:r>
              <a:rPr lang="nl-NL" sz="2400" dirty="0" smtClean="0"/>
              <a:t>		</a:t>
            </a:r>
            <a:endParaRPr lang="nl-NL" dirty="0"/>
          </a:p>
        </p:txBody>
      </p:sp>
      <p:pic>
        <p:nvPicPr>
          <p:cNvPr id="1026" name="Picture 2" descr="http://www.tekstblog.nl/wp-content/uploads/2011/05/kennismaken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05" y="776720"/>
            <a:ext cx="42862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loco.nl/waterval/images/kennismak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789" y="4257963"/>
            <a:ext cx="32385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-media-cache-ak0.pinimg.com/236x/d8/07/2b/d8072be30b210cb730d4b3df11fad38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3" y="4257963"/>
            <a:ext cx="2018041" cy="26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896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-65902" y="160966"/>
            <a:ext cx="10445578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	Voorstellen van mijn kant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srgbClr val="FF0000"/>
                </a:solidFill>
              </a:rPr>
              <a:t>	</a:t>
            </a:r>
            <a:r>
              <a:rPr lang="nl-NL" altLang="nl-NL" sz="2400" dirty="0" smtClean="0">
                <a:solidFill>
                  <a:srgbClr val="FF0000"/>
                </a:solidFill>
              </a:rPr>
              <a:t>		</a:t>
            </a:r>
            <a:endParaRPr lang="nl-NL" altLang="nl-NL" sz="3200" dirty="0">
              <a:solidFill>
                <a:srgbClr val="FF330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1355997"/>
            <a:ext cx="9613081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u="sng" dirty="0" smtClean="0"/>
              <a:t>Gijs van de Logt</a:t>
            </a:r>
          </a:p>
          <a:p>
            <a:endParaRPr lang="nl-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Meteorologie WUR (diploma 2005)</a:t>
            </a:r>
          </a:p>
          <a:p>
            <a:pPr lvl="1"/>
            <a:endParaRPr lang="nl-NL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Docent Aardrijkskunde Openbaar Lyceum Zeist (diploma 1</a:t>
            </a:r>
            <a:r>
              <a:rPr lang="nl-NL" baseline="30000" dirty="0" smtClean="0"/>
              <a:t>e</a:t>
            </a:r>
            <a:r>
              <a:rPr lang="nl-NL" dirty="0" smtClean="0"/>
              <a:t> </a:t>
            </a:r>
            <a:r>
              <a:rPr lang="nl-NL" dirty="0" err="1" smtClean="0"/>
              <a:t>graads</a:t>
            </a:r>
            <a:r>
              <a:rPr lang="nl-NL" dirty="0" smtClean="0"/>
              <a:t> 2007).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Kleine tien jaar docent – nadruk bovenbouw – bijna zes jaar OLZ.</a:t>
            </a:r>
          </a:p>
          <a:p>
            <a:endParaRPr lang="nl-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Brede interesse in natuur en milieu(vraagstukken) en geologie.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Specifieke interesse in en kennis over het weer.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Eerste jaar actief met GLOBE.</a:t>
            </a:r>
          </a:p>
          <a:p>
            <a:pPr lvl="1"/>
            <a:endParaRPr lang="nl-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Wil leerlingen graag laten ontdekken.</a:t>
            </a:r>
          </a:p>
          <a:p>
            <a:endParaRPr lang="nl-NL" dirty="0" smtClean="0"/>
          </a:p>
          <a:p>
            <a:endParaRPr lang="nl-NL" dirty="0"/>
          </a:p>
          <a:p>
            <a:r>
              <a:rPr lang="nl-NL" b="1" u="sng" dirty="0" smtClean="0"/>
              <a:t>Email: </a:t>
            </a:r>
            <a:r>
              <a:rPr lang="nl-NL" dirty="0" smtClean="0"/>
              <a:t>	</a:t>
            </a:r>
            <a:r>
              <a:rPr lang="nl-NL" dirty="0" smtClean="0">
                <a:hlinkClick r:id="rId3"/>
              </a:rPr>
              <a:t>gijs.vandelogt@hotmail.com</a:t>
            </a:r>
            <a:r>
              <a:rPr lang="nl-NL" dirty="0" smtClean="0"/>
              <a:t> (voorkeur) / </a:t>
            </a:r>
            <a:r>
              <a:rPr lang="nl-NL" dirty="0" smtClean="0">
                <a:hlinkClick r:id="rId4"/>
              </a:rPr>
              <a:t>g.vanderlogt@osgs.nl</a:t>
            </a:r>
            <a:r>
              <a:rPr lang="nl-NL" dirty="0" smtClean="0"/>
              <a:t> (“r” = foutje van de school)</a:t>
            </a:r>
          </a:p>
        </p:txBody>
      </p:sp>
      <p:pic>
        <p:nvPicPr>
          <p:cNvPr id="3076" name="Picture 4" descr="https://mariskamm.files.wordpress.com/2015/05/wie-ben-ik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768" y="3917240"/>
            <a:ext cx="2079232" cy="29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013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0" y="1339849"/>
            <a:ext cx="12192000" cy="53163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altLang="nl-NL" sz="3500" u="sng" dirty="0" smtClean="0"/>
              <a:t>Overzicht inhoud presentatie</a:t>
            </a:r>
          </a:p>
          <a:p>
            <a:pPr marL="457200" lvl="1" indent="0">
              <a:buNone/>
            </a:pPr>
            <a:endParaRPr lang="nl-NL" altLang="nl-NL" sz="2800" dirty="0" smtClean="0"/>
          </a:p>
          <a:p>
            <a:pPr marL="971550" lvl="1" indent="-514350">
              <a:buAutoNum type="arabicPeriod"/>
            </a:pPr>
            <a:r>
              <a:rPr lang="nl-NL" altLang="nl-NL" sz="2800" dirty="0" smtClean="0"/>
              <a:t>Doelstelling workshop.</a:t>
            </a:r>
          </a:p>
          <a:p>
            <a:pPr marL="971550" lvl="1" indent="-514350">
              <a:buAutoNum type="arabicPeriod"/>
            </a:pPr>
            <a:r>
              <a:rPr lang="nl-NL" altLang="nl-NL" sz="2800" dirty="0" smtClean="0"/>
              <a:t>Introductie thema.</a:t>
            </a:r>
          </a:p>
          <a:p>
            <a:pPr marL="971550" lvl="1" indent="-514350">
              <a:buAutoNum type="arabicPeriod"/>
            </a:pPr>
            <a:r>
              <a:rPr lang="nl-NL" altLang="nl-NL" sz="2800" dirty="0" smtClean="0"/>
              <a:t>De module en het onderwijs:</a:t>
            </a:r>
          </a:p>
          <a:p>
            <a:pPr marL="914400" lvl="2" indent="0">
              <a:buNone/>
            </a:pPr>
            <a:r>
              <a:rPr lang="nl-NL" altLang="nl-NL" dirty="0"/>
              <a:t>3</a:t>
            </a:r>
            <a:r>
              <a:rPr lang="nl-NL" altLang="nl-NL" dirty="0" smtClean="0"/>
              <a:t>.1. Inhoudelijk.</a:t>
            </a:r>
          </a:p>
          <a:p>
            <a:pPr marL="914400" lvl="2" indent="0">
              <a:buNone/>
            </a:pPr>
            <a:r>
              <a:rPr lang="nl-NL" altLang="nl-NL" dirty="0"/>
              <a:t>3</a:t>
            </a:r>
            <a:r>
              <a:rPr lang="nl-NL" altLang="nl-NL" dirty="0" smtClean="0"/>
              <a:t>.2. </a:t>
            </a:r>
            <a:r>
              <a:rPr lang="nl-NL" altLang="nl-NL" dirty="0" smtClean="0"/>
              <a:t>Structuur/opbouw </a:t>
            </a:r>
            <a:r>
              <a:rPr lang="nl-NL" altLang="nl-NL" dirty="0"/>
              <a:t>onderwijsprojecten</a:t>
            </a:r>
            <a:r>
              <a:rPr lang="nl-NL" altLang="nl-NL" dirty="0" smtClean="0"/>
              <a:t>.</a:t>
            </a:r>
          </a:p>
          <a:p>
            <a:pPr marL="914400" lvl="2" indent="0">
              <a:buNone/>
            </a:pPr>
            <a:r>
              <a:rPr lang="nl-NL" altLang="nl-NL" dirty="0">
                <a:sym typeface="Wingdings"/>
              </a:rPr>
              <a:t>3</a:t>
            </a:r>
            <a:r>
              <a:rPr lang="nl-NL" altLang="nl-NL" dirty="0" smtClean="0">
                <a:sym typeface="Wingdings"/>
              </a:rPr>
              <a:t>.3. Organisatie</a:t>
            </a:r>
            <a:r>
              <a:rPr lang="nl-NL" altLang="nl-NL" dirty="0" smtClean="0"/>
              <a:t>.</a:t>
            </a:r>
          </a:p>
          <a:p>
            <a:pPr marL="914400" lvl="2" indent="0">
              <a:buNone/>
            </a:pPr>
            <a:r>
              <a:rPr lang="nl-NL" altLang="nl-NL" dirty="0"/>
              <a:t>3</a:t>
            </a:r>
            <a:r>
              <a:rPr lang="nl-NL" altLang="nl-NL" dirty="0" smtClean="0"/>
              <a:t>.4. Voorbeeldprojecten </a:t>
            </a:r>
            <a:r>
              <a:rPr lang="nl-NL" altLang="nl-NL" dirty="0"/>
              <a:t>OLZ Zeist</a:t>
            </a:r>
            <a:r>
              <a:rPr lang="nl-NL" altLang="nl-NL" dirty="0" smtClean="0"/>
              <a:t>.</a:t>
            </a:r>
          </a:p>
          <a:p>
            <a:pPr marL="914400" lvl="2" indent="0">
              <a:buNone/>
            </a:pPr>
            <a:r>
              <a:rPr lang="nl-NL" altLang="nl-NL" dirty="0"/>
              <a:t>3</a:t>
            </a:r>
            <a:r>
              <a:rPr lang="nl-NL" altLang="nl-NL" dirty="0" smtClean="0"/>
              <a:t>.5. </a:t>
            </a:r>
            <a:r>
              <a:rPr lang="nl-NL" altLang="nl-NL" dirty="0"/>
              <a:t>Meetinstrumenten en meetprotocollen</a:t>
            </a:r>
            <a:r>
              <a:rPr lang="nl-NL" altLang="nl-NL" dirty="0" smtClean="0"/>
              <a:t>.</a:t>
            </a:r>
          </a:p>
          <a:p>
            <a:pPr marL="0" indent="0">
              <a:buNone/>
            </a:pPr>
            <a:r>
              <a:rPr lang="nl-NL" altLang="nl-NL" dirty="0" smtClean="0"/>
              <a:t>----------------------------------------------------------------------------------------------------------------------</a:t>
            </a:r>
            <a:endParaRPr lang="nl-NL" altLang="nl-NL" sz="3600" dirty="0" smtClean="0"/>
          </a:p>
          <a:p>
            <a:pPr marL="971550" lvl="1" indent="-514350">
              <a:buFont typeface="+mj-lt"/>
              <a:buAutoNum type="arabicPeriod" startAt="4"/>
            </a:pPr>
            <a:r>
              <a:rPr lang="nl-NL" altLang="nl-NL" sz="2800" dirty="0" smtClean="0"/>
              <a:t>Terugkoppeling:</a:t>
            </a:r>
          </a:p>
          <a:p>
            <a:pPr marL="457200" lvl="1" indent="0">
              <a:buNone/>
            </a:pPr>
            <a:r>
              <a:rPr lang="nl-NL" altLang="nl-NL" sz="2800" dirty="0" smtClean="0"/>
              <a:t>	</a:t>
            </a:r>
            <a:r>
              <a:rPr lang="nl-NL" altLang="nl-NL" sz="2000" dirty="0"/>
              <a:t>4</a:t>
            </a:r>
            <a:r>
              <a:rPr lang="nl-NL" altLang="nl-NL" sz="2000" dirty="0" smtClean="0"/>
              <a:t>.1. Resultaten opdracht workshop.</a:t>
            </a:r>
          </a:p>
          <a:p>
            <a:pPr marL="457200" lvl="1" indent="0">
              <a:buNone/>
            </a:pPr>
            <a:r>
              <a:rPr lang="nl-NL" altLang="nl-NL" sz="2000" dirty="0"/>
              <a:t>	4</a:t>
            </a:r>
            <a:r>
              <a:rPr lang="nl-NL" altLang="nl-NL" sz="2000" dirty="0" smtClean="0"/>
              <a:t>.2. Toekomstplannen / wensen. </a:t>
            </a:r>
          </a:p>
        </p:txBody>
      </p:sp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omik.nl/sites/default/files/h9-het-weer_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13" y="1499286"/>
            <a:ext cx="4265187" cy="331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humbs.dreamstime.com/z/de-pictogrammen-van-het-weer-144789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13" y="5233850"/>
            <a:ext cx="4265187" cy="162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-65902" y="160966"/>
            <a:ext cx="10445578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</a:t>
            </a:r>
            <a:r>
              <a:rPr lang="nl-NL" altLang="nl-NL" sz="3200" dirty="0">
                <a:solidFill>
                  <a:srgbClr val="FF0000"/>
                </a:solidFill>
              </a:rPr>
              <a:t>	</a:t>
            </a:r>
            <a:r>
              <a:rPr lang="nl-NL" altLang="nl-NL" sz="3200" dirty="0" smtClean="0">
                <a:solidFill>
                  <a:srgbClr val="FF0000"/>
                </a:solidFill>
              </a:rPr>
              <a:t>Programma workshop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srgbClr val="FF0000"/>
                </a:solidFill>
              </a:rPr>
              <a:t>	</a:t>
            </a:r>
            <a:r>
              <a:rPr lang="nl-NL" altLang="nl-NL" sz="2400" dirty="0" smtClean="0">
                <a:solidFill>
                  <a:srgbClr val="FF0000"/>
                </a:solidFill>
              </a:rPr>
              <a:t>		</a:t>
            </a:r>
            <a:endParaRPr lang="nl-NL" altLang="nl-NL" sz="3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-65902" y="160966"/>
            <a:ext cx="10445578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	1. Doelstelling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srgbClr val="FF0000"/>
                </a:solidFill>
              </a:rPr>
              <a:t>	</a:t>
            </a:r>
            <a:r>
              <a:rPr lang="nl-NL" altLang="nl-NL" sz="2400" dirty="0" smtClean="0">
                <a:solidFill>
                  <a:srgbClr val="FF0000"/>
                </a:solidFill>
              </a:rPr>
              <a:t>		</a:t>
            </a:r>
            <a:endParaRPr lang="nl-NL" altLang="nl-NL" sz="3200" dirty="0">
              <a:solidFill>
                <a:srgbClr val="FF33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8262"/>
            <a:ext cx="1173264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u="sng" dirty="0" smtClean="0"/>
              <a:t>Betrokkenheid / uitvoering GLOBE module weer &amp; klimaat vergroten, door: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Belang schetsen.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Handvatten onderwijspraktijk.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Inhoudelijke ondersteuning (extra info.).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Projectideeën uitwisselen + voorbeeldproject.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kennismaken nieuwe ontwikkelingen </a:t>
            </a:r>
            <a:r>
              <a:rPr lang="nl-NL" dirty="0"/>
              <a:t>+</a:t>
            </a:r>
            <a:r>
              <a:rPr lang="nl-NL" dirty="0" smtClean="0"/>
              <a:t> toekomstbeeld.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Oefenen meten / waarnemen.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Enthousiasme en wensen…?</a:t>
            </a:r>
            <a:endParaRPr lang="nl-NL" dirty="0"/>
          </a:p>
          <a:p>
            <a:endParaRPr lang="nl-NL" dirty="0" smtClean="0"/>
          </a:p>
          <a:p>
            <a:endParaRPr lang="nl-NL" sz="2800" dirty="0" smtClean="0"/>
          </a:p>
          <a:p>
            <a:endParaRPr lang="nl-NL" sz="2400" u="sng" dirty="0"/>
          </a:p>
          <a:p>
            <a:endParaRPr lang="nl-NL" sz="2400" u="sng" dirty="0" smtClean="0"/>
          </a:p>
          <a:p>
            <a:endParaRPr lang="nl-NL" sz="2400" u="sng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098" name="Picture 2" descr="http://www.gertjanschop.com/sitebuildercontent/sitebuilderfiles/model_sm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329" y="1827318"/>
            <a:ext cx="2418159" cy="18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JL-OMLAAG 7"/>
          <p:cNvSpPr/>
          <p:nvPr/>
        </p:nvSpPr>
        <p:spPr>
          <a:xfrm>
            <a:off x="8506093" y="3908829"/>
            <a:ext cx="484632" cy="4789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100" name="Picture 4" descr="http://images.zaazu.com/img/Throwing-up-vomit-puke-sick-smiley-emoticon-000652-hu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707" y="4611648"/>
            <a:ext cx="1503401" cy="99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2.plzcdn.com/ZillaIMG/761e17a27fe0692520aedbe29bdda7f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5" y="3908829"/>
            <a:ext cx="2065111" cy="22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2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Temperatuur_De_Bi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03" y="3434996"/>
            <a:ext cx="4727338" cy="2488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 descr="GLOBE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-65902" y="-4376"/>
            <a:ext cx="10058399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	2. Introductie thema.</a:t>
            </a:r>
          </a:p>
          <a:p>
            <a:endParaRPr lang="nl-NL" altLang="nl-NL" sz="3200" dirty="0">
              <a:solidFill>
                <a:srgbClr val="FF3300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03654" y="5830225"/>
            <a:ext cx="60067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nl-NL" dirty="0" smtClean="0">
              <a:hlinkClick r:id="rId4"/>
            </a:endParaRPr>
          </a:p>
          <a:p>
            <a:r>
              <a:rPr lang="nl-NL" dirty="0" smtClean="0">
                <a:hlinkClick r:id="rId4"/>
              </a:rPr>
              <a:t>http</a:t>
            </a:r>
            <a:r>
              <a:rPr lang="nl-NL" dirty="0">
                <a:hlinkClick r:id="rId4"/>
              </a:rPr>
              <a:t>://</a:t>
            </a:r>
            <a:r>
              <a:rPr lang="nl-NL" dirty="0" smtClean="0">
                <a:hlinkClick r:id="rId4"/>
              </a:rPr>
              <a:t>www.npo.nl/nos-journaal/15-03-2016/POW_02990755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92741" y="5771937"/>
            <a:ext cx="1122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De Hockeystickgrafiek is bekend, maar recent blijkt het nog sneller te gaan (NOS journaal 15 maart 2016 – 20.00 uur): </a:t>
            </a: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7072024" y="1846058"/>
            <a:ext cx="50128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 smtClean="0"/>
              <a:t>Klimaat en klimaatverandering:</a:t>
            </a:r>
          </a:p>
          <a:p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Grootheden </a:t>
            </a:r>
            <a:r>
              <a:rPr lang="nl-NL" u="sng" dirty="0" smtClean="0"/>
              <a:t>temperatuur</a:t>
            </a:r>
            <a:r>
              <a:rPr lang="nl-NL" dirty="0" smtClean="0"/>
              <a:t> en </a:t>
            </a:r>
            <a:r>
              <a:rPr lang="nl-NL" u="sng" dirty="0" smtClean="0"/>
              <a:t>neerslag</a:t>
            </a:r>
          </a:p>
          <a:p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u="sng" dirty="0" smtClean="0"/>
              <a:t>Gemiddelden</a:t>
            </a:r>
            <a:r>
              <a:rPr lang="nl-NL" dirty="0" smtClean="0"/>
              <a:t> over lange periode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u="sng" dirty="0" smtClean="0"/>
              <a:t>Seizoenen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u="sng" dirty="0" smtClean="0"/>
              <a:t>Menselijke invloed </a:t>
            </a:r>
            <a:r>
              <a:rPr lang="nl-NL" dirty="0" smtClean="0">
                <a:sym typeface="Wingdings" panose="05000000000000000000" pitchFamily="2" charset="2"/>
              </a:rPr>
              <a:t> versnelde verandering 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smtClean="0">
                <a:sym typeface="Wingdings" panose="05000000000000000000" pitchFamily="2" charset="2"/>
              </a:rPr>
              <a:t>   Grote gevolgen  </a:t>
            </a:r>
            <a:r>
              <a:rPr lang="nl-NL" u="sng" dirty="0" smtClean="0">
                <a:sym typeface="Wingdings" panose="05000000000000000000" pitchFamily="2" charset="2"/>
              </a:rPr>
              <a:t>complex vraagstuk</a:t>
            </a:r>
            <a:endParaRPr lang="nl-NL" dirty="0"/>
          </a:p>
        </p:txBody>
      </p:sp>
      <p:pic>
        <p:nvPicPr>
          <p:cNvPr id="2050" name="Picture 2" descr="http://www.geoquest.nl/francis/images/A1%20wat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304"/>
            <a:ext cx="2604403" cy="260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ardrijkskunde.hlz.nl/BN1%20map%20H2/BN1%20H2P2/pics%20BN1%20H2P2/main%20pic%201%20KG%20Rom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444" y="772304"/>
            <a:ext cx="2643576" cy="261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kromde verbindingslijn 7"/>
          <p:cNvCxnSpPr/>
          <p:nvPr/>
        </p:nvCxnSpPr>
        <p:spPr>
          <a:xfrm>
            <a:off x="2641743" y="1994439"/>
            <a:ext cx="1312114" cy="301133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2971853" y="1407252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/>
              <a:t>2100?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155982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4197637" y="749315"/>
            <a:ext cx="77060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 smtClean="0"/>
              <a:t>Weer:</a:t>
            </a:r>
          </a:p>
          <a:p>
            <a:endParaRPr lang="nl-NL" dirty="0" smtClean="0"/>
          </a:p>
          <a:p>
            <a:r>
              <a:rPr lang="nl-NL" u="sng" dirty="0"/>
              <a:t>M</a:t>
            </a:r>
            <a:r>
              <a:rPr lang="nl-NL" u="sng" dirty="0" smtClean="0"/>
              <a:t>eer grootheden: </a:t>
            </a:r>
            <a:r>
              <a:rPr lang="nl-NL" dirty="0" smtClean="0"/>
              <a:t>windsnelheid / richting, zonneschijnduur, Bewolkingsgraad, luchtvochtigheid, luchtdruk, enz. </a:t>
            </a:r>
          </a:p>
          <a:p>
            <a:endParaRPr lang="nl-NL" sz="1400" dirty="0"/>
          </a:p>
          <a:p>
            <a:r>
              <a:rPr lang="nl-NL" u="sng" dirty="0" smtClean="0"/>
              <a:t>En nog veel meer: </a:t>
            </a:r>
            <a:r>
              <a:rPr lang="nl-NL" dirty="0" smtClean="0"/>
              <a:t>bijzondere verschijnselen, weersystemen, meetinstrumenten</a:t>
            </a:r>
          </a:p>
          <a:p>
            <a:r>
              <a:rPr lang="nl-NL" dirty="0" smtClean="0"/>
              <a:t>weertypen, neerslagtypen, wolkentypen, buien, temperatuurschommelingen, snelle veranderingen, dauw, rijp, gladheid, weerkaarten, radarbeelden, satellietbeelden, weersverwachtingen enz. enz. </a:t>
            </a:r>
          </a:p>
          <a:p>
            <a:endParaRPr lang="nl-NL" dirty="0" smtClean="0"/>
          </a:p>
          <a:p>
            <a:r>
              <a:rPr lang="nl-NL" u="sng" dirty="0" smtClean="0"/>
              <a:t>Momentopname</a:t>
            </a:r>
            <a:r>
              <a:rPr lang="nl-NL" dirty="0" smtClean="0"/>
              <a:t> atmosfeer op een bepaalde plek!</a:t>
            </a:r>
          </a:p>
        </p:txBody>
      </p:sp>
      <p:pic>
        <p:nvPicPr>
          <p:cNvPr id="1026" name="Picture 2" descr="http://www.112groningen.nl/data/fotos/2016/01/05/163003/dsc2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291"/>
            <a:ext cx="4064087" cy="269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eenstijl.nl/archives/images/ANP-25337120-5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0301"/>
            <a:ext cx="3784438" cy="282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-65902" y="3596286"/>
            <a:ext cx="4016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Groningen 2016 (boven) en Wijk bij Duurstede 2013 </a:t>
            </a:r>
            <a:endParaRPr lang="nl-NL" sz="14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87" y="4403957"/>
            <a:ext cx="3690881" cy="2454043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4477725" y="4096180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Odijk 2015 </a:t>
            </a:r>
            <a:endParaRPr lang="nl-NL" sz="1400" dirty="0"/>
          </a:p>
        </p:txBody>
      </p:sp>
      <p:pic>
        <p:nvPicPr>
          <p:cNvPr id="12" name="Afbeelding 11"/>
          <p:cNvPicPr/>
          <p:nvPr/>
        </p:nvPicPr>
        <p:blipFill>
          <a:blip r:embed="rId6"/>
          <a:stretch>
            <a:fillRect/>
          </a:stretch>
        </p:blipFill>
        <p:spPr>
          <a:xfrm>
            <a:off x="9234101" y="3528457"/>
            <a:ext cx="2957899" cy="1304059"/>
          </a:xfrm>
          <a:prstGeom prst="rect">
            <a:avLst/>
          </a:prstGeom>
        </p:spPr>
      </p:pic>
      <p:pic>
        <p:nvPicPr>
          <p:cNvPr id="13" name="Afbeelding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905" y="4878063"/>
            <a:ext cx="3737095" cy="2050061"/>
          </a:xfrm>
          <a:prstGeom prst="rect">
            <a:avLst/>
          </a:prstGeom>
        </p:spPr>
      </p:pic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-65902" y="-4376"/>
            <a:ext cx="10058399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	</a:t>
            </a:r>
            <a:r>
              <a:rPr lang="nl-NL" altLang="nl-NL" sz="3200" dirty="0">
                <a:solidFill>
                  <a:srgbClr val="FF0000"/>
                </a:solidFill>
              </a:rPr>
              <a:t>2</a:t>
            </a:r>
            <a:r>
              <a:rPr lang="nl-NL" altLang="nl-NL" sz="3200" dirty="0" smtClean="0">
                <a:solidFill>
                  <a:srgbClr val="FF0000"/>
                </a:solidFill>
              </a:rPr>
              <a:t>. Introductie thema.</a:t>
            </a:r>
          </a:p>
          <a:p>
            <a:endParaRPr lang="nl-NL" altLang="nl-NL" sz="3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LOBE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0"/>
            <a:ext cx="1376362" cy="13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0" y="1175383"/>
            <a:ext cx="739476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u="sng" dirty="0" smtClean="0"/>
              <a:t>Weer en klimaat zijn ook intens met elkaar verbonden: </a:t>
            </a:r>
          </a:p>
          <a:p>
            <a:endParaRPr lang="nl-NL" dirty="0"/>
          </a:p>
          <a:p>
            <a:r>
              <a:rPr lang="nl-NL" dirty="0" smtClean="0">
                <a:sym typeface="Wingdings" panose="05000000000000000000" pitchFamily="2" charset="2"/>
              </a:rPr>
              <a:t>	 </a:t>
            </a:r>
            <a:r>
              <a:rPr lang="nl-NL" dirty="0" smtClean="0"/>
              <a:t>Het over een periode van 30 jaar “verzamelde weer” bepaalt het 	klimaat van een plaats.</a:t>
            </a:r>
          </a:p>
          <a:p>
            <a:endParaRPr lang="nl-NL" dirty="0"/>
          </a:p>
          <a:p>
            <a:r>
              <a:rPr lang="nl-NL" dirty="0" smtClean="0"/>
              <a:t>	</a:t>
            </a:r>
            <a:r>
              <a:rPr lang="nl-NL" dirty="0" smtClean="0">
                <a:sym typeface="Wingdings" panose="05000000000000000000" pitchFamily="2" charset="2"/>
              </a:rPr>
              <a:t> </a:t>
            </a:r>
            <a:r>
              <a:rPr lang="nl-NL" dirty="0" smtClean="0"/>
              <a:t>Dus: de grootheden, verschijnselen, systemen enz. hebben allen 	invloed op wat uiteindelijk het klimaat is van een plaats.</a:t>
            </a:r>
          </a:p>
          <a:p>
            <a:endParaRPr lang="nl-NL" dirty="0"/>
          </a:p>
          <a:p>
            <a:r>
              <a:rPr lang="nl-NL" dirty="0" smtClean="0">
                <a:sym typeface="Wingdings" panose="05000000000000000000" pitchFamily="2" charset="2"/>
              </a:rPr>
              <a:t>	 </a:t>
            </a:r>
            <a:r>
              <a:rPr lang="nl-NL" dirty="0" smtClean="0"/>
              <a:t>En : relatie momentopname weer en klimaat </a:t>
            </a:r>
            <a:r>
              <a:rPr lang="nl-NL" dirty="0" smtClean="0">
                <a:sym typeface="Wingdings" panose="05000000000000000000" pitchFamily="2" charset="2"/>
              </a:rPr>
              <a:t>= </a:t>
            </a:r>
            <a:r>
              <a:rPr lang="nl-NL" dirty="0">
                <a:sym typeface="Wingdings" panose="05000000000000000000" pitchFamily="2" charset="2"/>
              </a:rPr>
              <a:t>i</a:t>
            </a:r>
            <a:r>
              <a:rPr lang="nl-NL" dirty="0" smtClean="0">
                <a:sym typeface="Wingdings" panose="05000000000000000000" pitchFamily="2" charset="2"/>
              </a:rPr>
              <a:t>nteressante 	projectrichting GLOBE.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r>
              <a:rPr lang="nl-NL" dirty="0" smtClean="0">
                <a:sym typeface="Wingdings" panose="05000000000000000000" pitchFamily="2" charset="2"/>
              </a:rPr>
              <a:t>	 Meer projectrichtingen  met opbouw (grootte en moeilijkheid).</a:t>
            </a:r>
          </a:p>
        </p:txBody>
      </p:sp>
      <p:pic>
        <p:nvPicPr>
          <p:cNvPr id="3074" name="Picture 2" descr="http://www.voorpositiviteit.nl/wp-content/uploads/2012/01/omhelz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928" y="1488131"/>
            <a:ext cx="2982891" cy="249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log.han.nl/opleidingskundigeworden/files/2011/10/f41674df9a524d26a73623575b5f41dda2llemVuLmpwZ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43" y="4676480"/>
            <a:ext cx="2565083" cy="204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-65902" y="-4376"/>
            <a:ext cx="10058399" cy="89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 smtClean="0">
                <a:solidFill>
                  <a:srgbClr val="FF3300"/>
                </a:solidFill>
              </a:rPr>
              <a:t>GLOBE Weer </a:t>
            </a:r>
            <a:r>
              <a:rPr lang="nl-NL" altLang="nl-NL" sz="3200" dirty="0" smtClean="0">
                <a:solidFill>
                  <a:srgbClr val="FF0000"/>
                </a:solidFill>
              </a:rPr>
              <a:t>&amp; klimaat 	- 	2. Introductie thema.</a:t>
            </a:r>
          </a:p>
          <a:p>
            <a:endParaRPr lang="nl-NL" altLang="nl-NL" sz="3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11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1019</Words>
  <Application>Microsoft Office PowerPoint</Application>
  <PresentationFormat>Breedbeeld</PresentationFormat>
  <Paragraphs>293</Paragraphs>
  <Slides>18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matthijs Begheyn</dc:creator>
  <cp:lastModifiedBy>Gijs Van de Logt</cp:lastModifiedBy>
  <cp:revision>218</cp:revision>
  <cp:lastPrinted>2016-03-30T05:57:14Z</cp:lastPrinted>
  <dcterms:created xsi:type="dcterms:W3CDTF">2016-03-18T13:22:14Z</dcterms:created>
  <dcterms:modified xsi:type="dcterms:W3CDTF">2016-03-30T06:19:56Z</dcterms:modified>
</cp:coreProperties>
</file>